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8"/>
  </p:notesMasterIdLst>
  <p:sldIdLst>
    <p:sldId id="307" r:id="rId3"/>
    <p:sldId id="264" r:id="rId4"/>
    <p:sldId id="258" r:id="rId5"/>
    <p:sldId id="259" r:id="rId6"/>
    <p:sldId id="367" r:id="rId7"/>
    <p:sldId id="260" r:id="rId8"/>
    <p:sldId id="368" r:id="rId9"/>
    <p:sldId id="262" r:id="rId10"/>
    <p:sldId id="277" r:id="rId11"/>
    <p:sldId id="278" r:id="rId12"/>
    <p:sldId id="279" r:id="rId13"/>
    <p:sldId id="280" r:id="rId14"/>
    <p:sldId id="370" r:id="rId15"/>
    <p:sldId id="263" r:id="rId16"/>
    <p:sldId id="330" r:id="rId17"/>
    <p:sldId id="265" r:id="rId18"/>
    <p:sldId id="267" r:id="rId19"/>
    <p:sldId id="369" r:id="rId20"/>
    <p:sldId id="268" r:id="rId21"/>
    <p:sldId id="269" r:id="rId22"/>
    <p:sldId id="270" r:id="rId23"/>
    <p:sldId id="271" r:id="rId24"/>
    <p:sldId id="281" r:id="rId25"/>
    <p:sldId id="282" r:id="rId26"/>
    <p:sldId id="286" r:id="rId27"/>
    <p:sldId id="306" r:id="rId28"/>
    <p:sldId id="285" r:id="rId29"/>
    <p:sldId id="287" r:id="rId30"/>
    <p:sldId id="288" r:id="rId31"/>
    <p:sldId id="305" r:id="rId32"/>
    <p:sldId id="303" r:id="rId33"/>
    <p:sldId id="304" r:id="rId34"/>
    <p:sldId id="361" r:id="rId35"/>
    <p:sldId id="362" r:id="rId36"/>
    <p:sldId id="364" r:id="rId37"/>
    <p:sldId id="363" r:id="rId38"/>
    <p:sldId id="293" r:id="rId39"/>
    <p:sldId id="289" r:id="rId40"/>
    <p:sldId id="294" r:id="rId41"/>
    <p:sldId id="295" r:id="rId42"/>
    <p:sldId id="296" r:id="rId43"/>
    <p:sldId id="290" r:id="rId44"/>
    <p:sldId id="291" r:id="rId45"/>
    <p:sldId id="292" r:id="rId46"/>
    <p:sldId id="298" r:id="rId47"/>
    <p:sldId id="299" r:id="rId48"/>
    <p:sldId id="300" r:id="rId49"/>
    <p:sldId id="302" r:id="rId50"/>
    <p:sldId id="301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1" r:id="rId64"/>
    <p:sldId id="320" r:id="rId65"/>
    <p:sldId id="322" r:id="rId66"/>
    <p:sldId id="323" r:id="rId67"/>
    <p:sldId id="325" r:id="rId68"/>
    <p:sldId id="326" r:id="rId69"/>
    <p:sldId id="327" r:id="rId70"/>
    <p:sldId id="329" r:id="rId71"/>
    <p:sldId id="328" r:id="rId72"/>
    <p:sldId id="331" r:id="rId73"/>
    <p:sldId id="338" r:id="rId74"/>
    <p:sldId id="339" r:id="rId75"/>
    <p:sldId id="340" r:id="rId76"/>
    <p:sldId id="347" r:id="rId77"/>
    <p:sldId id="341" r:id="rId78"/>
    <p:sldId id="342" r:id="rId79"/>
    <p:sldId id="343" r:id="rId80"/>
    <p:sldId id="345" r:id="rId81"/>
    <p:sldId id="346" r:id="rId82"/>
    <p:sldId id="348" r:id="rId83"/>
    <p:sldId id="365" r:id="rId84"/>
    <p:sldId id="349" r:id="rId85"/>
    <p:sldId id="350" r:id="rId86"/>
    <p:sldId id="366" r:id="rId87"/>
    <p:sldId id="353" r:id="rId88"/>
    <p:sldId id="351" r:id="rId89"/>
    <p:sldId id="352" r:id="rId90"/>
    <p:sldId id="354" r:id="rId91"/>
    <p:sldId id="355" r:id="rId92"/>
    <p:sldId id="356" r:id="rId93"/>
    <p:sldId id="357" r:id="rId94"/>
    <p:sldId id="358" r:id="rId95"/>
    <p:sldId id="359" r:id="rId96"/>
    <p:sldId id="360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59F233-6576-4696-9A43-158BC804F4C7}">
          <p14:sldIdLst>
            <p14:sldId id="307"/>
            <p14:sldId id="264"/>
            <p14:sldId id="258"/>
            <p14:sldId id="259"/>
            <p14:sldId id="367"/>
            <p14:sldId id="260"/>
            <p14:sldId id="368"/>
            <p14:sldId id="262"/>
            <p14:sldId id="277"/>
            <p14:sldId id="278"/>
            <p14:sldId id="279"/>
            <p14:sldId id="280"/>
            <p14:sldId id="370"/>
            <p14:sldId id="263"/>
            <p14:sldId id="330"/>
            <p14:sldId id="265"/>
            <p14:sldId id="267"/>
            <p14:sldId id="369"/>
            <p14:sldId id="268"/>
            <p14:sldId id="269"/>
            <p14:sldId id="270"/>
            <p14:sldId id="271"/>
            <p14:sldId id="281"/>
            <p14:sldId id="282"/>
            <p14:sldId id="286"/>
            <p14:sldId id="306"/>
            <p14:sldId id="285"/>
            <p14:sldId id="287"/>
            <p14:sldId id="288"/>
            <p14:sldId id="305"/>
            <p14:sldId id="303"/>
            <p14:sldId id="304"/>
            <p14:sldId id="361"/>
            <p14:sldId id="362"/>
            <p14:sldId id="364"/>
            <p14:sldId id="363"/>
            <p14:sldId id="293"/>
            <p14:sldId id="289"/>
            <p14:sldId id="294"/>
            <p14:sldId id="295"/>
            <p14:sldId id="296"/>
            <p14:sldId id="290"/>
            <p14:sldId id="291"/>
            <p14:sldId id="292"/>
            <p14:sldId id="298"/>
            <p14:sldId id="299"/>
            <p14:sldId id="300"/>
            <p14:sldId id="302"/>
            <p14:sldId id="301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0"/>
            <p14:sldId id="322"/>
            <p14:sldId id="323"/>
            <p14:sldId id="325"/>
            <p14:sldId id="326"/>
            <p14:sldId id="327"/>
            <p14:sldId id="329"/>
            <p14:sldId id="328"/>
            <p14:sldId id="331"/>
            <p14:sldId id="338"/>
            <p14:sldId id="339"/>
            <p14:sldId id="340"/>
            <p14:sldId id="347"/>
            <p14:sldId id="341"/>
            <p14:sldId id="342"/>
            <p14:sldId id="343"/>
            <p14:sldId id="345"/>
            <p14:sldId id="346"/>
            <p14:sldId id="348"/>
            <p14:sldId id="365"/>
            <p14:sldId id="349"/>
            <p14:sldId id="350"/>
            <p14:sldId id="366"/>
            <p14:sldId id="353"/>
            <p14:sldId id="351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Section 1" id="{D35FADCB-E61A-4895-8E41-9E8821C3EEF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D27"/>
    <a:srgbClr val="FF5969"/>
    <a:srgbClr val="00668C"/>
    <a:srgbClr val="00658B"/>
    <a:srgbClr val="F0CB16"/>
    <a:srgbClr val="F48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126" autoAdjust="0"/>
  </p:normalViewPr>
  <p:slideViewPr>
    <p:cSldViewPr>
      <p:cViewPr varScale="1">
        <p:scale>
          <a:sx n="72" d="100"/>
          <a:sy n="72" d="100"/>
        </p:scale>
        <p:origin x="135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60DC4-06A8-4D09-963C-AA7E5378F55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B48349-3240-4D80-A61F-58F84E0A3D91}">
      <dgm:prSet phldrT="[Text]" custT="1"/>
      <dgm:spPr/>
      <dgm:t>
        <a:bodyPr/>
        <a:lstStyle/>
        <a:p>
          <a:pPr algn="ctr"/>
          <a:r>
            <a:rPr lang="en-US" sz="3200" dirty="0"/>
            <a:t>Default Argument</a:t>
          </a:r>
        </a:p>
      </dgm:t>
    </dgm:pt>
    <dgm:pt modelId="{5F731D18-C9F8-4939-8532-2F74B9A97CE1}" type="parTrans" cxnId="{697FD3E3-F2BD-4583-B7CB-F1538047EB9F}">
      <dgm:prSet/>
      <dgm:spPr/>
      <dgm:t>
        <a:bodyPr/>
        <a:lstStyle/>
        <a:p>
          <a:endParaRPr lang="en-US"/>
        </a:p>
      </dgm:t>
    </dgm:pt>
    <dgm:pt modelId="{5E13C5E3-6AA4-4915-9ECA-C53AC545E1FB}" type="sibTrans" cxnId="{697FD3E3-F2BD-4583-B7CB-F1538047EB9F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91C568C4-47DA-4D8C-9322-4D2B1736CAAA}">
      <dgm:prSet phldrT="[Text]" custT="1"/>
      <dgm:spPr/>
      <dgm:t>
        <a:bodyPr/>
        <a:lstStyle/>
        <a:p>
          <a:pPr algn="ctr"/>
          <a:r>
            <a:rPr lang="en-US" sz="3200" dirty="0"/>
            <a:t>Keyword Argument</a:t>
          </a:r>
        </a:p>
      </dgm:t>
    </dgm:pt>
    <dgm:pt modelId="{0A41CD3C-EFDD-4B0D-BCDC-5BFB9142412F}" type="parTrans" cxnId="{CE367A42-5D96-4A20-A3FF-34377A06CDE7}">
      <dgm:prSet/>
      <dgm:spPr/>
      <dgm:t>
        <a:bodyPr/>
        <a:lstStyle/>
        <a:p>
          <a:endParaRPr lang="en-US"/>
        </a:p>
      </dgm:t>
    </dgm:pt>
    <dgm:pt modelId="{0CD9A6B7-5EAE-4EBC-9AB0-A9CC4D6DFE0C}" type="sibTrans" cxnId="{CE367A42-5D96-4A20-A3FF-34377A06CDE7}">
      <dgm:prSet custT="1"/>
      <dgm:spPr/>
      <dgm:t>
        <a:bodyPr/>
        <a:lstStyle/>
        <a:p>
          <a:pPr algn="ctr"/>
          <a:r>
            <a:rPr lang="en-US" sz="3200" dirty="0"/>
            <a:t>Variable length Argument</a:t>
          </a:r>
        </a:p>
      </dgm:t>
    </dgm:pt>
    <dgm:pt modelId="{7BD1798F-B446-4549-91B0-0E350F9D56ED}" type="pres">
      <dgm:prSet presAssocID="{1F960DC4-06A8-4D09-963C-AA7E5378F559}" presName="Name0" presStyleCnt="0">
        <dgm:presLayoutVars>
          <dgm:chMax/>
          <dgm:chPref/>
          <dgm:dir/>
          <dgm:animLvl val="lvl"/>
        </dgm:presLayoutVars>
      </dgm:prSet>
      <dgm:spPr/>
    </dgm:pt>
    <dgm:pt modelId="{AAC178C7-38D8-4E85-BA9D-521E298DC5F5}" type="pres">
      <dgm:prSet presAssocID="{A7B48349-3240-4D80-A61F-58F84E0A3D91}" presName="composite" presStyleCnt="0"/>
      <dgm:spPr/>
    </dgm:pt>
    <dgm:pt modelId="{02399897-0D69-4C42-B465-4C414378ADF6}" type="pres">
      <dgm:prSet presAssocID="{A7B48349-3240-4D80-A61F-58F84E0A3D91}" presName="Parent1" presStyleLbl="node1" presStyleIdx="0" presStyleCnt="4" custScaleX="138066" custLinFactNeighborX="-25586" custLinFactNeighborY="-1060">
        <dgm:presLayoutVars>
          <dgm:chMax val="1"/>
          <dgm:chPref val="1"/>
          <dgm:bulletEnabled val="1"/>
        </dgm:presLayoutVars>
      </dgm:prSet>
      <dgm:spPr/>
    </dgm:pt>
    <dgm:pt modelId="{7C3E1C8B-524F-4A7F-AD55-A1BC3CB3594B}" type="pres">
      <dgm:prSet presAssocID="{A7B48349-3240-4D80-A61F-58F84E0A3D91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6CE7D43-B94B-44AE-85FA-BC742D4C7233}" type="pres">
      <dgm:prSet presAssocID="{A7B48349-3240-4D80-A61F-58F84E0A3D91}" presName="BalanceSpacing" presStyleCnt="0"/>
      <dgm:spPr/>
    </dgm:pt>
    <dgm:pt modelId="{7F8104C2-844A-4682-B84D-6D020B7B3315}" type="pres">
      <dgm:prSet presAssocID="{A7B48349-3240-4D80-A61F-58F84E0A3D91}" presName="BalanceSpacing1" presStyleCnt="0"/>
      <dgm:spPr/>
    </dgm:pt>
    <dgm:pt modelId="{EDCE4830-743F-4A37-93BF-60E950DF51DA}" type="pres">
      <dgm:prSet presAssocID="{5E13C5E3-6AA4-4915-9ECA-C53AC545E1FB}" presName="Accent1Text" presStyleLbl="node1" presStyleIdx="1" presStyleCnt="4" custLinFactNeighborX="-47820" custLinFactNeighborY="13484"/>
      <dgm:spPr/>
    </dgm:pt>
    <dgm:pt modelId="{53B4717C-EE67-4C1B-9711-9DE148F71483}" type="pres">
      <dgm:prSet presAssocID="{5E13C5E3-6AA4-4915-9ECA-C53AC545E1FB}" presName="spaceBetweenRectangles" presStyleCnt="0"/>
      <dgm:spPr/>
    </dgm:pt>
    <dgm:pt modelId="{7EE8D14D-2556-4A6A-92B0-BED94FA8FE99}" type="pres">
      <dgm:prSet presAssocID="{91C568C4-47DA-4D8C-9322-4D2B1736CAAA}" presName="composite" presStyleCnt="0"/>
      <dgm:spPr/>
    </dgm:pt>
    <dgm:pt modelId="{8C4BCE7B-960E-4439-AE77-331CCA08E055}" type="pres">
      <dgm:prSet presAssocID="{91C568C4-47DA-4D8C-9322-4D2B1736CAAA}" presName="Parent1" presStyleLbl="node1" presStyleIdx="2" presStyleCnt="4" custScaleX="133202" custLinFactNeighborX="-37980" custLinFactNeighborY="-10958">
        <dgm:presLayoutVars>
          <dgm:chMax val="1"/>
          <dgm:chPref val="1"/>
          <dgm:bulletEnabled val="1"/>
        </dgm:presLayoutVars>
      </dgm:prSet>
      <dgm:spPr/>
    </dgm:pt>
    <dgm:pt modelId="{B5E4747C-4DEB-49F8-8A0A-369369F134CB}" type="pres">
      <dgm:prSet presAssocID="{91C568C4-47DA-4D8C-9322-4D2B1736CAAA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3381E9F-762F-4F06-B513-B17F60238A03}" type="pres">
      <dgm:prSet presAssocID="{91C568C4-47DA-4D8C-9322-4D2B1736CAAA}" presName="BalanceSpacing" presStyleCnt="0"/>
      <dgm:spPr/>
    </dgm:pt>
    <dgm:pt modelId="{C4F0031B-D8BC-4591-A459-1548E2EFFE8C}" type="pres">
      <dgm:prSet presAssocID="{91C568C4-47DA-4D8C-9322-4D2B1736CAAA}" presName="BalanceSpacing1" presStyleCnt="0"/>
      <dgm:spPr/>
    </dgm:pt>
    <dgm:pt modelId="{6C48772B-99F9-4D5F-A3FF-B693A0E07F0B}" type="pres">
      <dgm:prSet presAssocID="{0CD9A6B7-5EAE-4EBC-9AB0-A9CC4D6DFE0C}" presName="Accent1Text" presStyleLbl="node1" presStyleIdx="3" presStyleCnt="4" custScaleX="134029" custLinFactNeighborX="-11110" custLinFactNeighborY="-10958"/>
      <dgm:spPr/>
    </dgm:pt>
  </dgm:ptLst>
  <dgm:cxnLst>
    <dgm:cxn modelId="{8932BD3D-D19A-42A2-BE63-B6C60CC7A019}" type="presOf" srcId="{A7B48349-3240-4D80-A61F-58F84E0A3D91}" destId="{02399897-0D69-4C42-B465-4C414378ADF6}" srcOrd="0" destOrd="0" presId="urn:microsoft.com/office/officeart/2008/layout/AlternatingHexagons"/>
    <dgm:cxn modelId="{CE367A42-5D96-4A20-A3FF-34377A06CDE7}" srcId="{1F960DC4-06A8-4D09-963C-AA7E5378F559}" destId="{91C568C4-47DA-4D8C-9322-4D2B1736CAAA}" srcOrd="1" destOrd="0" parTransId="{0A41CD3C-EFDD-4B0D-BCDC-5BFB9142412F}" sibTransId="{0CD9A6B7-5EAE-4EBC-9AB0-A9CC4D6DFE0C}"/>
    <dgm:cxn modelId="{2824166C-3895-4E03-ADE8-6C8986B86E1E}" type="presOf" srcId="{1F960DC4-06A8-4D09-963C-AA7E5378F559}" destId="{7BD1798F-B446-4549-91B0-0E350F9D56ED}" srcOrd="0" destOrd="0" presId="urn:microsoft.com/office/officeart/2008/layout/AlternatingHexagons"/>
    <dgm:cxn modelId="{5709BA59-C5F6-43D7-9921-4DAB68DFAC3B}" type="presOf" srcId="{0CD9A6B7-5EAE-4EBC-9AB0-A9CC4D6DFE0C}" destId="{6C48772B-99F9-4D5F-A3FF-B693A0E07F0B}" srcOrd="0" destOrd="0" presId="urn:microsoft.com/office/officeart/2008/layout/AlternatingHexagons"/>
    <dgm:cxn modelId="{E9CF0882-C6E5-4205-9910-AB7D68B0B051}" type="presOf" srcId="{5E13C5E3-6AA4-4915-9ECA-C53AC545E1FB}" destId="{EDCE4830-743F-4A37-93BF-60E950DF51DA}" srcOrd="0" destOrd="0" presId="urn:microsoft.com/office/officeart/2008/layout/AlternatingHexagons"/>
    <dgm:cxn modelId="{C5E6CC95-21FD-4DA3-BD4B-F50B407C44B5}" type="presOf" srcId="{91C568C4-47DA-4D8C-9322-4D2B1736CAAA}" destId="{8C4BCE7B-960E-4439-AE77-331CCA08E055}" srcOrd="0" destOrd="0" presId="urn:microsoft.com/office/officeart/2008/layout/AlternatingHexagons"/>
    <dgm:cxn modelId="{697FD3E3-F2BD-4583-B7CB-F1538047EB9F}" srcId="{1F960DC4-06A8-4D09-963C-AA7E5378F559}" destId="{A7B48349-3240-4D80-A61F-58F84E0A3D91}" srcOrd="0" destOrd="0" parTransId="{5F731D18-C9F8-4939-8532-2F74B9A97CE1}" sibTransId="{5E13C5E3-6AA4-4915-9ECA-C53AC545E1FB}"/>
    <dgm:cxn modelId="{CB6E7FE8-A7CD-432B-9B37-CB8E83387431}" type="presParOf" srcId="{7BD1798F-B446-4549-91B0-0E350F9D56ED}" destId="{AAC178C7-38D8-4E85-BA9D-521E298DC5F5}" srcOrd="0" destOrd="0" presId="urn:microsoft.com/office/officeart/2008/layout/AlternatingHexagons"/>
    <dgm:cxn modelId="{09D47568-8912-47E2-A3F2-7F1E840B823D}" type="presParOf" srcId="{AAC178C7-38D8-4E85-BA9D-521E298DC5F5}" destId="{02399897-0D69-4C42-B465-4C414378ADF6}" srcOrd="0" destOrd="0" presId="urn:microsoft.com/office/officeart/2008/layout/AlternatingHexagons"/>
    <dgm:cxn modelId="{277CE87F-D5A5-493D-8ABC-D668BE6B391E}" type="presParOf" srcId="{AAC178C7-38D8-4E85-BA9D-521E298DC5F5}" destId="{7C3E1C8B-524F-4A7F-AD55-A1BC3CB3594B}" srcOrd="1" destOrd="0" presId="urn:microsoft.com/office/officeart/2008/layout/AlternatingHexagons"/>
    <dgm:cxn modelId="{D5B74C0D-7601-482A-88F8-945CC71BFE31}" type="presParOf" srcId="{AAC178C7-38D8-4E85-BA9D-521E298DC5F5}" destId="{76CE7D43-B94B-44AE-85FA-BC742D4C7233}" srcOrd="2" destOrd="0" presId="urn:microsoft.com/office/officeart/2008/layout/AlternatingHexagons"/>
    <dgm:cxn modelId="{8160FCCE-052D-4DBF-9BFD-3A187DC30477}" type="presParOf" srcId="{AAC178C7-38D8-4E85-BA9D-521E298DC5F5}" destId="{7F8104C2-844A-4682-B84D-6D020B7B3315}" srcOrd="3" destOrd="0" presId="urn:microsoft.com/office/officeart/2008/layout/AlternatingHexagons"/>
    <dgm:cxn modelId="{E0412343-18A3-4EFF-A48D-DD0EC14FF151}" type="presParOf" srcId="{AAC178C7-38D8-4E85-BA9D-521E298DC5F5}" destId="{EDCE4830-743F-4A37-93BF-60E950DF51DA}" srcOrd="4" destOrd="0" presId="urn:microsoft.com/office/officeart/2008/layout/AlternatingHexagons"/>
    <dgm:cxn modelId="{C42D43D5-A814-4402-BE38-87B870FD87A1}" type="presParOf" srcId="{7BD1798F-B446-4549-91B0-0E350F9D56ED}" destId="{53B4717C-EE67-4C1B-9711-9DE148F71483}" srcOrd="1" destOrd="0" presId="urn:microsoft.com/office/officeart/2008/layout/AlternatingHexagons"/>
    <dgm:cxn modelId="{B685AC00-8D7B-4C4D-98F5-15536C529C41}" type="presParOf" srcId="{7BD1798F-B446-4549-91B0-0E350F9D56ED}" destId="{7EE8D14D-2556-4A6A-92B0-BED94FA8FE99}" srcOrd="2" destOrd="0" presId="urn:microsoft.com/office/officeart/2008/layout/AlternatingHexagons"/>
    <dgm:cxn modelId="{E09EAEFD-1CF2-422F-834B-A1C0324A911D}" type="presParOf" srcId="{7EE8D14D-2556-4A6A-92B0-BED94FA8FE99}" destId="{8C4BCE7B-960E-4439-AE77-331CCA08E055}" srcOrd="0" destOrd="0" presId="urn:microsoft.com/office/officeart/2008/layout/AlternatingHexagons"/>
    <dgm:cxn modelId="{E7B0ABC7-4A5F-4507-BD90-917A7784E053}" type="presParOf" srcId="{7EE8D14D-2556-4A6A-92B0-BED94FA8FE99}" destId="{B5E4747C-4DEB-49F8-8A0A-369369F134CB}" srcOrd="1" destOrd="0" presId="urn:microsoft.com/office/officeart/2008/layout/AlternatingHexagons"/>
    <dgm:cxn modelId="{F19E7D37-03FF-4BA6-A860-DE8069770F12}" type="presParOf" srcId="{7EE8D14D-2556-4A6A-92B0-BED94FA8FE99}" destId="{E3381E9F-762F-4F06-B513-B17F60238A03}" srcOrd="2" destOrd="0" presId="urn:microsoft.com/office/officeart/2008/layout/AlternatingHexagons"/>
    <dgm:cxn modelId="{73F008F8-1A1F-4E25-AF7D-4278291286AB}" type="presParOf" srcId="{7EE8D14D-2556-4A6A-92B0-BED94FA8FE99}" destId="{C4F0031B-D8BC-4591-A459-1548E2EFFE8C}" srcOrd="3" destOrd="0" presId="urn:microsoft.com/office/officeart/2008/layout/AlternatingHexagons"/>
    <dgm:cxn modelId="{A22C1A2C-1572-4DFB-A4B7-9FD52CD03ED2}" type="presParOf" srcId="{7EE8D14D-2556-4A6A-92B0-BED94FA8FE99}" destId="{6C48772B-99F9-4D5F-A3FF-B693A0E07F0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99897-0D69-4C42-B465-4C414378ADF6}">
      <dsp:nvSpPr>
        <dsp:cNvPr id="0" name=""/>
        <dsp:cNvSpPr/>
      </dsp:nvSpPr>
      <dsp:spPr>
        <a:xfrm rot="5400000">
          <a:off x="3303244" y="102677"/>
          <a:ext cx="2537519" cy="30480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Default Argument</a:t>
          </a:r>
        </a:p>
      </dsp:txBody>
      <dsp:txXfrm rot="-5400000">
        <a:off x="3556003" y="780838"/>
        <a:ext cx="2032002" cy="1691679"/>
      </dsp:txXfrm>
    </dsp:sp>
    <dsp:sp modelId="{7C3E1C8B-524F-4A7F-AD55-A1BC3CB3594B}">
      <dsp:nvSpPr>
        <dsp:cNvPr id="0" name=""/>
        <dsp:cNvSpPr/>
      </dsp:nvSpPr>
      <dsp:spPr>
        <a:xfrm>
          <a:off x="6307663" y="892320"/>
          <a:ext cx="2831871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E4830-743F-4A37-93BF-60E950DF51DA}">
      <dsp:nvSpPr>
        <dsp:cNvPr id="0" name=""/>
        <dsp:cNvSpPr/>
      </dsp:nvSpPr>
      <dsp:spPr>
        <a:xfrm rot="5400000">
          <a:off x="428144" y="891914"/>
          <a:ext cx="2537519" cy="2207641"/>
        </a:xfrm>
        <a:prstGeom prst="hexagon">
          <a:avLst>
            <a:gd name="adj" fmla="val 25000"/>
            <a:gd name="vf" fmla="val 11547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937107" y="1122405"/>
        <a:ext cx="1519593" cy="1746659"/>
      </dsp:txXfrm>
    </dsp:sp>
    <dsp:sp modelId="{8C4BCE7B-960E-4439-AE77-331CCA08E055}">
      <dsp:nvSpPr>
        <dsp:cNvPr id="0" name=""/>
        <dsp:cNvSpPr/>
      </dsp:nvSpPr>
      <dsp:spPr>
        <a:xfrm rot="5400000">
          <a:off x="1832935" y="2059050"/>
          <a:ext cx="2537519" cy="294062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Keyword Argument</a:t>
          </a:r>
        </a:p>
      </dsp:txBody>
      <dsp:txXfrm rot="-5400000">
        <a:off x="2121487" y="2683522"/>
        <a:ext cx="1960415" cy="1691679"/>
      </dsp:txXfrm>
    </dsp:sp>
    <dsp:sp modelId="{B5E4747C-4DEB-49F8-8A0A-369369F134CB}">
      <dsp:nvSpPr>
        <dsp:cNvPr id="0" name=""/>
        <dsp:cNvSpPr/>
      </dsp:nvSpPr>
      <dsp:spPr>
        <a:xfrm>
          <a:off x="4464" y="3046167"/>
          <a:ext cx="2740521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8772B-99F9-4D5F-A3FF-B693A0E07F0B}">
      <dsp:nvSpPr>
        <dsp:cNvPr id="0" name=""/>
        <dsp:cNvSpPr/>
      </dsp:nvSpPr>
      <dsp:spPr>
        <a:xfrm rot="5400000">
          <a:off x="4810382" y="2049921"/>
          <a:ext cx="2537519" cy="295888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Variable length Argument</a:t>
          </a:r>
        </a:p>
      </dsp:txBody>
      <dsp:txXfrm rot="-5400000">
        <a:off x="5092849" y="2683521"/>
        <a:ext cx="1972586" cy="1691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CB04A-3930-4F9A-A6B0-CF2F27D7D78C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90471-DE80-4357-B39C-B2ADEB1EA24A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90471-DE80-4357-B39C-B2ADEB1EA2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2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90471-DE80-4357-B39C-B2ADEB1EA24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0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90471-DE80-4357-B39C-B2ADEB1EA24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96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90471-DE80-4357-B39C-B2ADEB1EA24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4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8444-033F-4DCA-840A-8BBAD89C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992E6-B9BA-4D01-965E-1E4F74CA7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6ACC7-1544-4FCC-9B0E-A2B6A0AB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51911-C4DD-4734-8221-F38EF3F0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D94E0-3E3A-4315-BAEE-6B71B2DB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59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9E29-7029-4C95-9F13-68EF6CD4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A1E05-54F6-47F3-A2F3-EE11AB423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3C30D-C285-4BD8-9C5C-047F7831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E7B24-1B99-4327-86D4-59891CC2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1E3-4E6A-4879-AF2D-438F9AEB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9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03BE-784A-4DC3-8861-EA92DD65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B8431-18DF-4F09-9DD5-4A22AE69A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717EA-2324-4FD8-8C61-2DCC2049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AEBB8-E2FA-4169-BF5B-A0B81A5A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7BB46-9DBE-404F-8BF3-D250D367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77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D2F3-F5C9-4FDE-80DA-660FD757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4EDD4-01FB-43FF-8BED-2318BD81E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3EE12-C8E4-4FFA-B743-289F77241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38044-49A3-453E-9829-D182F3A9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CE1F1-34E9-45FD-91C5-DA2C0F24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D29D4-7DE3-4E10-A6EF-F26BC995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5731-45BA-4DE4-B0DE-77DCD918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43FFE-4055-4F70-BDC6-AA564E408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D85D1-C64E-4367-B7E3-6474CA55A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39835-BEB7-4578-B214-465395DD9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B66D5-D243-4071-B474-FA660263F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560F9C-F1E4-484D-8B79-1168732D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00138-7D86-4B29-B4A0-C28BB5BE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422F6-5392-443A-ADEC-647F7803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83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CB91-B39D-4DE1-B95B-61957D6F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AE51D-4F97-47E4-839D-9E73B2AF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A5E2A-C93B-4F9A-BA86-37809141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FF96-F2DD-4CFD-BB46-84296F64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84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53C131-0837-488A-9176-AB24B09D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1B6B7-36EC-458E-8F55-4C6FB382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C881C-5C20-44D1-A139-ADF81ADD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68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6357-DF9C-4063-8F67-54366498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D6ED0-4C2E-4A6B-BF84-031414868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0A0EB-64CB-4BB8-BED0-F101BFB38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F68F1-37A3-4C95-9FBD-DDA8F2FA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1F587-4F98-4070-9D02-60CE82BF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3BC0D-2820-4388-B662-403C109E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5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0792-AA15-477D-8E8E-E5006D6B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D2438-E96E-4217-96E2-2EFA3335B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A08B0-C71C-40BE-8E8E-FAAB6D9F6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9E77A-3BED-4B15-932C-6F7B73C4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CACA9-CCF4-4538-ACA6-4B4FF795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F0CDB-0241-4B9C-A6DD-7752CEB9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78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CF17-64A1-4A00-91F3-ACF13076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3ECF0-8D59-4632-9D69-BF5288E5B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FBCB4-CE75-44E9-8796-9319F1631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8BF83-255F-40FF-B9DB-66FD442B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805A4-11BB-4C0A-869B-EC72D795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43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0020F-1C29-48A4-B38F-12806BA54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4ADEE-C0C5-40E0-BD98-5371C2E96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558D-2B82-484C-BF72-7951C0E0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BBC05-CE95-4153-BC5C-DC4C7B8D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E732-5FA3-4DB5-8EB3-549C4C34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B2BEA-448E-45D1-A814-79D860DE10E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199B5-02F2-4DBD-9F49-F3B69A3828B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41F934-C716-4D55-86A9-800EF45E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3EE87-D1F1-44E1-A8CA-3D808A6CD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9AB92-8125-4A36-8EA4-AFEE512C9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D0842-764D-4416-848E-92A62D79BD1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AE752-F697-45F2-B6AE-C6495CEEA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4F4EA-08DB-4941-825C-D1FC0DD8F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C5885-F8A6-42D0-9790-F2517972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6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slide" Target="slide12.xml"/><Relationship Id="rId3" Type="http://schemas.openxmlformats.org/officeDocument/2006/relationships/image" Target="../media/image8.png"/><Relationship Id="rId7" Type="http://schemas.openxmlformats.org/officeDocument/2006/relationships/slide" Target="slide10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10.png"/><Relationship Id="rId5" Type="http://schemas.openxmlformats.org/officeDocument/2006/relationships/image" Target="../media/image101.png"/><Relationship Id="rId10" Type="http://schemas.openxmlformats.org/officeDocument/2006/relationships/slide" Target="slide11.xml"/><Relationship Id="rId4" Type="http://schemas.openxmlformats.org/officeDocument/2006/relationships/slide" Target="slide9.xml"/><Relationship Id="rId9" Type="http://schemas.openxmlformats.org/officeDocument/2006/relationships/image" Target="../media/image10.png"/><Relationship Id="rId14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DDFAA815-E625-4075-B598-41046EC4A901}"/>
              </a:ext>
            </a:extLst>
          </p:cNvPr>
          <p:cNvGrpSpPr/>
          <p:nvPr/>
        </p:nvGrpSpPr>
        <p:grpSpPr>
          <a:xfrm>
            <a:off x="332720" y="1953973"/>
            <a:ext cx="8811280" cy="4904027"/>
            <a:chOff x="2773482" y="2494300"/>
            <a:chExt cx="8811280" cy="490402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D482CB-D565-4187-8544-19AB8B47CEA9}"/>
                </a:ext>
              </a:extLst>
            </p:cNvPr>
            <p:cNvSpPr txBox="1"/>
            <p:nvPr/>
          </p:nvSpPr>
          <p:spPr>
            <a:xfrm>
              <a:off x="2773482" y="2494300"/>
              <a:ext cx="88112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Python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4CF054D-CBB7-4489-8209-BAA370BABCF6}"/>
                </a:ext>
              </a:extLst>
            </p:cNvPr>
            <p:cNvGrpSpPr/>
            <p:nvPr/>
          </p:nvGrpSpPr>
          <p:grpSpPr>
            <a:xfrm>
              <a:off x="5241382" y="3982732"/>
              <a:ext cx="3182187" cy="450723"/>
              <a:chOff x="5302047" y="1277243"/>
              <a:chExt cx="1788917" cy="253381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81EEE4C-EA45-4604-BC24-CCD4D195CA9E}"/>
                  </a:ext>
                </a:extLst>
              </p:cNvPr>
              <p:cNvSpPr/>
              <p:nvPr/>
            </p:nvSpPr>
            <p:spPr>
              <a:xfrm>
                <a:off x="5302047" y="1277243"/>
                <a:ext cx="233656" cy="253380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D20A352-6179-4FE4-93F2-1F1020C4D7D8}"/>
                  </a:ext>
                </a:extLst>
              </p:cNvPr>
              <p:cNvSpPr/>
              <p:nvPr/>
            </p:nvSpPr>
            <p:spPr>
              <a:xfrm>
                <a:off x="5613198" y="1277243"/>
                <a:ext cx="233656" cy="253381"/>
              </a:xfrm>
              <a:prstGeom prst="ellipse">
                <a:avLst/>
              </a:prstGeom>
              <a:solidFill>
                <a:srgbClr val="52CB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6FC1646-4E7D-4152-83F7-98AD8E4CE39D}"/>
                  </a:ext>
                </a:extLst>
              </p:cNvPr>
              <p:cNvSpPr/>
              <p:nvPr/>
            </p:nvSpPr>
            <p:spPr>
              <a:xfrm>
                <a:off x="5923621" y="1277243"/>
                <a:ext cx="233656" cy="253380"/>
              </a:xfrm>
              <a:prstGeom prst="ellipse">
                <a:avLst/>
              </a:pr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688AF8B-CFDF-4C6B-A47F-8E770F662137}"/>
                  </a:ext>
                </a:extLst>
              </p:cNvPr>
              <p:cNvSpPr/>
              <p:nvPr/>
            </p:nvSpPr>
            <p:spPr>
              <a:xfrm>
                <a:off x="6234772" y="1277243"/>
                <a:ext cx="233656" cy="25338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FD70020-6419-49B1-A644-F2D7443F4FDE}"/>
                  </a:ext>
                </a:extLst>
              </p:cNvPr>
              <p:cNvSpPr/>
              <p:nvPr/>
            </p:nvSpPr>
            <p:spPr>
              <a:xfrm>
                <a:off x="6546040" y="1277243"/>
                <a:ext cx="233656" cy="25338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90480E3-5178-484A-B267-7CFEB26140E2}"/>
                  </a:ext>
                </a:extLst>
              </p:cNvPr>
              <p:cNvSpPr/>
              <p:nvPr/>
            </p:nvSpPr>
            <p:spPr>
              <a:xfrm>
                <a:off x="6857308" y="1277243"/>
                <a:ext cx="233656" cy="253380"/>
              </a:xfrm>
              <a:prstGeom prst="ellipse">
                <a:avLst/>
              </a:pr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pic>
          <p:nvPicPr>
            <p:cNvPr id="67" name="Picture 8" descr="https://cdn-images-1.medium.com/max/1600/0*cOqooDOsnb8jDm2G.png">
              <a:extLst>
                <a:ext uri="{FF2B5EF4-FFF2-40B4-BE49-F238E27FC236}">
                  <a16:creationId xmlns:a16="http://schemas.microsoft.com/office/drawing/2014/main" id="{4824C2AA-C58B-4C29-93FC-E24654CD0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067" y="5274353"/>
              <a:ext cx="2123974" cy="2123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89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face recognition security">
            <a:extLst>
              <a:ext uri="{FF2B5EF4-FFF2-40B4-BE49-F238E27FC236}">
                <a16:creationId xmlns:a16="http://schemas.microsoft.com/office/drawing/2014/main" id="{57D6EA1C-1332-4A06-99A2-842CD1672D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2296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F1B29-932D-4343-8C4A-9F4E284DAE69}"/>
              </a:ext>
            </a:extLst>
          </p:cNvPr>
          <p:cNvSpPr txBox="1"/>
          <p:nvPr/>
        </p:nvSpPr>
        <p:spPr>
          <a:xfrm>
            <a:off x="533400" y="5867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886178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chnogaze.com/images/web-design.gif">
            <a:extLst>
              <a:ext uri="{FF2B5EF4-FFF2-40B4-BE49-F238E27FC236}">
                <a16:creationId xmlns:a16="http://schemas.microsoft.com/office/drawing/2014/main" id="{05FBCFFA-23D7-4ADF-9425-E75C7A3628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457200"/>
            <a:ext cx="8351519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6ADE7-F01C-4804-B95D-55B276A57258}"/>
              </a:ext>
            </a:extLst>
          </p:cNvPr>
          <p:cNvSpPr txBox="1"/>
          <p:nvPr/>
        </p:nvSpPr>
        <p:spPr>
          <a:xfrm>
            <a:off x="533400" y="5867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243343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iron man suit gif">
            <a:extLst>
              <a:ext uri="{FF2B5EF4-FFF2-40B4-BE49-F238E27FC236}">
                <a16:creationId xmlns:a16="http://schemas.microsoft.com/office/drawing/2014/main" id="{ECE25670-0478-4807-B394-FFA2647E7C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9" y="381000"/>
            <a:ext cx="817880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2E497-394E-46F2-8F2A-57E4CA0F0766}"/>
              </a:ext>
            </a:extLst>
          </p:cNvPr>
          <p:cNvSpPr txBox="1"/>
          <p:nvPr/>
        </p:nvSpPr>
        <p:spPr>
          <a:xfrm>
            <a:off x="533400" y="5867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ROBOT PROGRAMMING</a:t>
            </a:r>
          </a:p>
        </p:txBody>
      </p:sp>
    </p:spTree>
    <p:extLst>
      <p:ext uri="{BB962C8B-B14F-4D97-AF65-F5344CB8AC3E}">
        <p14:creationId xmlns:p14="http://schemas.microsoft.com/office/powerpoint/2010/main" val="296693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y Is Python So Popular?. Python is the most popular programming… | by  Doga Ozgon | Becoming Human: Artificial Intelligence Magazine">
            <a:extLst>
              <a:ext uri="{FF2B5EF4-FFF2-40B4-BE49-F238E27FC236}">
                <a16:creationId xmlns:a16="http://schemas.microsoft.com/office/drawing/2014/main" id="{E30C0401-6B2F-FD8A-239C-4EC4D87B2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2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406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00891"/>
            <a:ext cx="838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JOBS IN PYTHON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951C194-1F2C-49B1-9A21-348308E94F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991847"/>
                  </p:ext>
                </p:extLst>
              </p:nvPr>
            </p:nvGraphicFramePr>
            <p:xfrm>
              <a:off x="1094408" y="2133600"/>
              <a:ext cx="6802783" cy="4267199"/>
            </p:xfrm>
            <a:graphic>
              <a:graphicData uri="http://schemas.microsoft.com/office/powerpoint/2016/slidezoom">
                <pslz:sldZm>
                  <pslz:sldZmObj sldId="330" cId="1256840999">
                    <pslz:zmPr id="{E8C2C707-A6D8-402A-8232-38869355CD8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02783" cy="42671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951C194-1F2C-49B1-9A21-348308E94F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408" y="2133600"/>
                <a:ext cx="6802783" cy="42671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90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ww.glassdoor.com/research/app/uploads/sites/2/2017/09/GD_DataScienceSkills_Chart_1500pxWide_2X.jpg">
            <a:extLst>
              <a:ext uri="{FF2B5EF4-FFF2-40B4-BE49-F238E27FC236}">
                <a16:creationId xmlns:a16="http://schemas.microsoft.com/office/drawing/2014/main" id="{53449556-0853-432B-8C40-6237DCC8C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6"/>
          <a:stretch/>
        </p:blipFill>
        <p:spPr bwMode="auto">
          <a:xfrm>
            <a:off x="-13856" y="34636"/>
            <a:ext cx="9157856" cy="682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4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28600"/>
            <a:ext cx="838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DOWNLOAD 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2286000"/>
            <a:ext cx="8534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Download Python : </a:t>
            </a:r>
          </a:p>
          <a:p>
            <a:r>
              <a:rPr lang="en-US" sz="2800" dirty="0">
                <a:hlinkClick r:id="rId2"/>
              </a:rPr>
              <a:t>https://www.python.org/downloads/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Note :</a:t>
            </a:r>
          </a:p>
          <a:p>
            <a:r>
              <a:rPr lang="en-US" sz="2400" dirty="0"/>
              <a:t>in Mac and Linux , You have Python2 Pre-Installed already. So,                after Installing python3 , you need to first check where is the Python3 by Using (which python3) command , Then alter the path for python3.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42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88843"/>
            <a:ext cx="838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INSTALLATION IN WINDOWS </a:t>
            </a:r>
          </a:p>
        </p:txBody>
      </p:sp>
      <p:pic>
        <p:nvPicPr>
          <p:cNvPr id="1026" name="Picture 2" descr="Image result for python installation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47" y="3124200"/>
            <a:ext cx="5377544" cy="342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6E336C-244F-4C94-A3B4-2E940F33BE21}"/>
              </a:ext>
            </a:extLst>
          </p:cNvPr>
          <p:cNvSpPr txBox="1"/>
          <p:nvPr/>
        </p:nvSpPr>
        <p:spPr>
          <a:xfrm>
            <a:off x="457200" y="1447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following Steps and install it at correct destination folder </a:t>
            </a:r>
            <a:r>
              <a:rPr lang="en-US"/>
              <a:t>As shown .</a:t>
            </a:r>
          </a:p>
        </p:txBody>
      </p:sp>
    </p:spTree>
    <p:extLst>
      <p:ext uri="{BB962C8B-B14F-4D97-AF65-F5344CB8AC3E}">
        <p14:creationId xmlns:p14="http://schemas.microsoft.com/office/powerpoint/2010/main" val="40403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ython installation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0" y="1295400"/>
            <a:ext cx="8490859" cy="54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41E4B8-DB25-9772-4A66-FDDF52392E9B}"/>
              </a:ext>
            </a:extLst>
          </p:cNvPr>
          <p:cNvSpPr/>
          <p:nvPr/>
        </p:nvSpPr>
        <p:spPr>
          <a:xfrm>
            <a:off x="304800" y="188843"/>
            <a:ext cx="838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INSTALLATION IN WINDOWS </a:t>
            </a:r>
          </a:p>
        </p:txBody>
      </p:sp>
    </p:spTree>
    <p:extLst>
      <p:ext uri="{BB962C8B-B14F-4D97-AF65-F5344CB8AC3E}">
        <p14:creationId xmlns:p14="http://schemas.microsoft.com/office/powerpoint/2010/main" val="399458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88844"/>
            <a:ext cx="838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STARTED WITH PYTHON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846" r="64056" b="-1429"/>
          <a:stretch/>
        </p:blipFill>
        <p:spPr>
          <a:xfrm>
            <a:off x="609600" y="1845767"/>
            <a:ext cx="7552509" cy="50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CDD39-2EC7-489A-A319-9129FD1EF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Python…?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811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19" descr="Questions">
            <a:extLst>
              <a:ext uri="{FF2B5EF4-FFF2-40B4-BE49-F238E27FC236}">
                <a16:creationId xmlns:a16="http://schemas.microsoft.com/office/drawing/2014/main" id="{21EC7912-301C-404F-8FCA-B3031B299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36" y="1219200"/>
            <a:ext cx="3035882" cy="30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32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28600"/>
            <a:ext cx="838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CODE EXECUTION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5280" y="1676400"/>
            <a:ext cx="21336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SOURCE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000" y="1676400"/>
            <a:ext cx="19050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BYTE CODE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05600" y="1676400"/>
            <a:ext cx="18288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PVM</a:t>
            </a:r>
          </a:p>
        </p:txBody>
      </p:sp>
      <p:pic>
        <p:nvPicPr>
          <p:cNvPr id="2052" name="Picture 4" descr="Image result for code symb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57200" y="4403271"/>
            <a:ext cx="1356360" cy="1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file svg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19600"/>
            <a:ext cx="1447800" cy="142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728755"/>
            <a:ext cx="11430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89" y="3912326"/>
            <a:ext cx="1524000" cy="1524000"/>
          </a:xfrm>
          <a:prstGeom prst="rect">
            <a:avLst/>
          </a:prstGeom>
        </p:spPr>
      </p:pic>
      <p:sp>
        <p:nvSpPr>
          <p:cNvPr id="12" name="Chevron 11"/>
          <p:cNvSpPr/>
          <p:nvPr/>
        </p:nvSpPr>
        <p:spPr>
          <a:xfrm>
            <a:off x="2468880" y="4728755"/>
            <a:ext cx="655320" cy="9100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562600" y="4728755"/>
            <a:ext cx="685800" cy="9100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6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1834" y="228600"/>
            <a:ext cx="838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PROGRAMMING’s ABC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34" y="1600200"/>
            <a:ext cx="79939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is Identifier?</a:t>
            </a:r>
          </a:p>
        </p:txBody>
      </p:sp>
      <p:pic>
        <p:nvPicPr>
          <p:cNvPr id="7172" name="Picture 4" descr="Image result for ques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517" y="2932665"/>
            <a:ext cx="3276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TYPES</a:t>
            </a:r>
          </a:p>
        </p:txBody>
      </p:sp>
      <p:pic>
        <p:nvPicPr>
          <p:cNvPr id="8194" name="Picture 2" descr="https://cdn.intellipaat.com/mediaFiles/2019/02/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1143000"/>
            <a:ext cx="125730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78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169063-6F95-4664-9927-357BD865BB36}"/>
              </a:ext>
            </a:extLst>
          </p:cNvPr>
          <p:cNvSpPr/>
          <p:nvPr/>
        </p:nvSpPr>
        <p:spPr>
          <a:xfrm>
            <a:off x="0" y="-56271"/>
            <a:ext cx="9144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 DATA TYPES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81BA59-0BEC-4505-9AC7-9C0515CFEA5A}"/>
              </a:ext>
            </a:extLst>
          </p:cNvPr>
          <p:cNvSpPr/>
          <p:nvPr/>
        </p:nvSpPr>
        <p:spPr>
          <a:xfrm>
            <a:off x="381000" y="1371600"/>
            <a:ext cx="22860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DCF164-0C23-4245-A1E2-5E026E098420}"/>
              </a:ext>
            </a:extLst>
          </p:cNvPr>
          <p:cNvSpPr/>
          <p:nvPr/>
        </p:nvSpPr>
        <p:spPr>
          <a:xfrm>
            <a:off x="3216970" y="4447032"/>
            <a:ext cx="22860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FLOAT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EA587D-B87D-4ABF-8F20-29075970F71D}"/>
              </a:ext>
            </a:extLst>
          </p:cNvPr>
          <p:cNvSpPr/>
          <p:nvPr/>
        </p:nvSpPr>
        <p:spPr>
          <a:xfrm>
            <a:off x="6470374" y="1371600"/>
            <a:ext cx="22860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COMPLEX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08AC8-63A4-4E7A-A968-E3F717DE41FB}"/>
              </a:ext>
            </a:extLst>
          </p:cNvPr>
          <p:cNvSpPr/>
          <p:nvPr/>
        </p:nvSpPr>
        <p:spPr>
          <a:xfrm rot="2478982">
            <a:off x="1884221" y="4018671"/>
            <a:ext cx="19812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CBB2F-153C-4D2F-BE05-8C682343DBB5}"/>
              </a:ext>
            </a:extLst>
          </p:cNvPr>
          <p:cNvSpPr/>
          <p:nvPr/>
        </p:nvSpPr>
        <p:spPr>
          <a:xfrm rot="8136476">
            <a:off x="4867161" y="3926770"/>
            <a:ext cx="2256116" cy="162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1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  <p:bldP spid="7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EAFA83-BD09-48E9-9293-CD3F19A82E0D}"/>
              </a:ext>
            </a:extLst>
          </p:cNvPr>
          <p:cNvSpPr txBox="1"/>
          <p:nvPr/>
        </p:nvSpPr>
        <p:spPr>
          <a:xfrm>
            <a:off x="3657600" y="254064"/>
            <a:ext cx="5367490" cy="83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Arithmetic Operator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B8BF811-F488-4B67-AD2D-2CB368597899}"/>
              </a:ext>
            </a:extLst>
          </p:cNvPr>
          <p:cNvSpPr txBox="1"/>
          <p:nvPr/>
        </p:nvSpPr>
        <p:spPr>
          <a:xfrm>
            <a:off x="3677478" y="2571989"/>
            <a:ext cx="5367490" cy="769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/>
              <a:t>Assignment Operator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79E553A0-A721-40FB-9E8A-6E166CA9BDF7}"/>
              </a:ext>
            </a:extLst>
          </p:cNvPr>
          <p:cNvSpPr txBox="1"/>
          <p:nvPr/>
        </p:nvSpPr>
        <p:spPr>
          <a:xfrm>
            <a:off x="3654286" y="3744596"/>
            <a:ext cx="5367489" cy="769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/>
              <a:t>Comparison Operator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ED82872-B3B3-442E-9447-32025B14D0DE}"/>
              </a:ext>
            </a:extLst>
          </p:cNvPr>
          <p:cNvSpPr txBox="1"/>
          <p:nvPr/>
        </p:nvSpPr>
        <p:spPr>
          <a:xfrm>
            <a:off x="3654287" y="4846030"/>
            <a:ext cx="5367489" cy="769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/>
              <a:t>Identity Operator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EFAE909-CA30-493A-9AAE-5115FFF8E674}"/>
              </a:ext>
            </a:extLst>
          </p:cNvPr>
          <p:cNvSpPr/>
          <p:nvPr/>
        </p:nvSpPr>
        <p:spPr>
          <a:xfrm>
            <a:off x="2527985" y="533400"/>
            <a:ext cx="977215" cy="579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8F5F6131-67E6-4CA4-934D-C6AA9E4F8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73021"/>
            <a:ext cx="2621706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DED6B062-2B8A-44C5-9EC2-B94A5DA27328}"/>
              </a:ext>
            </a:extLst>
          </p:cNvPr>
          <p:cNvSpPr/>
          <p:nvPr/>
        </p:nvSpPr>
        <p:spPr>
          <a:xfrm>
            <a:off x="228600" y="752696"/>
            <a:ext cx="2743200" cy="138090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OPERATORS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6ECDA35-8C4C-4D5B-A1CA-65477E9073D0}"/>
              </a:ext>
            </a:extLst>
          </p:cNvPr>
          <p:cNvSpPr txBox="1"/>
          <p:nvPr/>
        </p:nvSpPr>
        <p:spPr>
          <a:xfrm>
            <a:off x="3654284" y="1444978"/>
            <a:ext cx="5367489" cy="769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/>
              <a:t>Logical Operator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5BD52F12-15AD-4787-B57E-75137256E01B}"/>
              </a:ext>
            </a:extLst>
          </p:cNvPr>
          <p:cNvSpPr txBox="1"/>
          <p:nvPr/>
        </p:nvSpPr>
        <p:spPr>
          <a:xfrm>
            <a:off x="3654285" y="5929678"/>
            <a:ext cx="5367489" cy="769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/>
              <a:t>Membership Operator</a:t>
            </a:r>
          </a:p>
        </p:txBody>
      </p:sp>
    </p:spTree>
    <p:extLst>
      <p:ext uri="{BB962C8B-B14F-4D97-AF65-F5344CB8AC3E}">
        <p14:creationId xmlns:p14="http://schemas.microsoft.com/office/powerpoint/2010/main" val="413443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9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89609F-300C-484E-9B00-851474FE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Arithmetic Operator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40B16AC-A60E-41C0-8CC8-0DA68D92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10835"/>
            <a:ext cx="9115864" cy="469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BC1335-EAC6-4853-8707-79857DE9D3E3}"/>
              </a:ext>
            </a:extLst>
          </p:cNvPr>
          <p:cNvSpPr/>
          <p:nvPr/>
        </p:nvSpPr>
        <p:spPr>
          <a:xfrm>
            <a:off x="381000" y="2286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Logical Operator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847FC3-47AF-4AF5-8BE9-3F6226CCEB5E}"/>
              </a:ext>
            </a:extLst>
          </p:cNvPr>
          <p:cNvSpPr/>
          <p:nvPr/>
        </p:nvSpPr>
        <p:spPr>
          <a:xfrm>
            <a:off x="533400" y="2463249"/>
            <a:ext cx="51054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32227C1-56C3-4193-A70C-EAC609D1565D}"/>
              </a:ext>
            </a:extLst>
          </p:cNvPr>
          <p:cNvSpPr/>
          <p:nvPr/>
        </p:nvSpPr>
        <p:spPr>
          <a:xfrm>
            <a:off x="5638800" y="2434674"/>
            <a:ext cx="990600" cy="5524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229CE9-CDCA-42F4-AD1B-1942B615688B}"/>
              </a:ext>
            </a:extLst>
          </p:cNvPr>
          <p:cNvSpPr/>
          <p:nvPr/>
        </p:nvSpPr>
        <p:spPr>
          <a:xfrm>
            <a:off x="6775172" y="2343362"/>
            <a:ext cx="1454428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 and 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486076-3153-4031-BA77-A89CD4F14C2A}"/>
              </a:ext>
            </a:extLst>
          </p:cNvPr>
          <p:cNvSpPr/>
          <p:nvPr/>
        </p:nvSpPr>
        <p:spPr>
          <a:xfrm>
            <a:off x="533400" y="3788052"/>
            <a:ext cx="51054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706EEA1-D3CB-4A41-9661-34828986E20A}"/>
              </a:ext>
            </a:extLst>
          </p:cNvPr>
          <p:cNvSpPr/>
          <p:nvPr/>
        </p:nvSpPr>
        <p:spPr>
          <a:xfrm>
            <a:off x="5638800" y="3730902"/>
            <a:ext cx="990600" cy="5524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D6C9D0-45A1-47F5-BB61-B5A61034AA35}"/>
              </a:ext>
            </a:extLst>
          </p:cNvPr>
          <p:cNvSpPr/>
          <p:nvPr/>
        </p:nvSpPr>
        <p:spPr>
          <a:xfrm>
            <a:off x="6833152" y="3634826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 or b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22BEE-8D0E-4C5A-896E-570276B3CF19}"/>
              </a:ext>
            </a:extLst>
          </p:cNvPr>
          <p:cNvSpPr/>
          <p:nvPr/>
        </p:nvSpPr>
        <p:spPr>
          <a:xfrm>
            <a:off x="533400" y="5112855"/>
            <a:ext cx="51054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E3E26AD-BD85-4EA8-970F-3F88239BD4BD}"/>
              </a:ext>
            </a:extLst>
          </p:cNvPr>
          <p:cNvSpPr/>
          <p:nvPr/>
        </p:nvSpPr>
        <p:spPr>
          <a:xfrm>
            <a:off x="5638800" y="5055705"/>
            <a:ext cx="990600" cy="5524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78DEA8-450A-4F60-9303-8C59DF3F1FDB}"/>
              </a:ext>
            </a:extLst>
          </p:cNvPr>
          <p:cNvSpPr/>
          <p:nvPr/>
        </p:nvSpPr>
        <p:spPr>
          <a:xfrm>
            <a:off x="6813274" y="4998555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a</a:t>
            </a:r>
          </a:p>
        </p:txBody>
      </p:sp>
    </p:spTree>
    <p:extLst>
      <p:ext uri="{BB962C8B-B14F-4D97-AF65-F5344CB8AC3E}">
        <p14:creationId xmlns:p14="http://schemas.microsoft.com/office/powerpoint/2010/main" val="34379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9088C3-92B4-43E8-8848-39B1F479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398881"/>
            <a:ext cx="7839075" cy="5419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0AE10B-077B-45CF-800B-02A0D08515BD}"/>
              </a:ext>
            </a:extLst>
          </p:cNvPr>
          <p:cNvSpPr/>
          <p:nvPr/>
        </p:nvSpPr>
        <p:spPr>
          <a:xfrm>
            <a:off x="381000" y="2286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Assignment Operator</a:t>
            </a:r>
          </a:p>
        </p:txBody>
      </p:sp>
    </p:spTree>
    <p:extLst>
      <p:ext uri="{BB962C8B-B14F-4D97-AF65-F5344CB8AC3E}">
        <p14:creationId xmlns:p14="http://schemas.microsoft.com/office/powerpoint/2010/main" val="26343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6F2E6-8A5A-43B5-9066-68C4F24F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4738" cy="49845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4AC732-ECD5-4DB4-8038-F9746151649D}"/>
              </a:ext>
            </a:extLst>
          </p:cNvPr>
          <p:cNvSpPr/>
          <p:nvPr/>
        </p:nvSpPr>
        <p:spPr>
          <a:xfrm>
            <a:off x="381000" y="2286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Comparison Operator</a:t>
            </a:r>
          </a:p>
        </p:txBody>
      </p:sp>
    </p:spTree>
    <p:extLst>
      <p:ext uri="{BB962C8B-B14F-4D97-AF65-F5344CB8AC3E}">
        <p14:creationId xmlns:p14="http://schemas.microsoft.com/office/powerpoint/2010/main" val="222829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CFD-4459-4237-8E45-C2778045A4C0}"/>
              </a:ext>
            </a:extLst>
          </p:cNvPr>
          <p:cNvSpPr/>
          <p:nvPr/>
        </p:nvSpPr>
        <p:spPr>
          <a:xfrm>
            <a:off x="381000" y="2286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Identity Operator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8E67A4-69A6-4AEA-93B2-458A730363C0}"/>
              </a:ext>
            </a:extLst>
          </p:cNvPr>
          <p:cNvSpPr/>
          <p:nvPr/>
        </p:nvSpPr>
        <p:spPr>
          <a:xfrm>
            <a:off x="838200" y="2209800"/>
            <a:ext cx="28194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F86746-C77A-4C60-A1DE-6FB67BA8B779}"/>
              </a:ext>
            </a:extLst>
          </p:cNvPr>
          <p:cNvSpPr/>
          <p:nvPr/>
        </p:nvSpPr>
        <p:spPr>
          <a:xfrm>
            <a:off x="838200" y="4191000"/>
            <a:ext cx="28194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IS NOT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084ABA-9DC1-4515-9DBA-323A3932E066}"/>
              </a:ext>
            </a:extLst>
          </p:cNvPr>
          <p:cNvSpPr/>
          <p:nvPr/>
        </p:nvSpPr>
        <p:spPr>
          <a:xfrm>
            <a:off x="3962400" y="2514600"/>
            <a:ext cx="1143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E651B6-B67A-4517-A169-A9B4FD021F4F}"/>
              </a:ext>
            </a:extLst>
          </p:cNvPr>
          <p:cNvSpPr/>
          <p:nvPr/>
        </p:nvSpPr>
        <p:spPr>
          <a:xfrm>
            <a:off x="3962400" y="4457700"/>
            <a:ext cx="1143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0F382-BE6C-4EFA-A3FB-B1542C588312}"/>
              </a:ext>
            </a:extLst>
          </p:cNvPr>
          <p:cNvSpPr txBox="1"/>
          <p:nvPr/>
        </p:nvSpPr>
        <p:spPr>
          <a:xfrm>
            <a:off x="5410200" y="2362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Returns true if both variable points to same 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D8C7A-1020-4BA7-ACF3-7578D8216D3F}"/>
              </a:ext>
            </a:extLst>
          </p:cNvPr>
          <p:cNvSpPr txBox="1"/>
          <p:nvPr/>
        </p:nvSpPr>
        <p:spPr>
          <a:xfrm>
            <a:off x="5410200" y="4159348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Returns false if both variable doesn’t points to same object</a:t>
            </a:r>
          </a:p>
        </p:txBody>
      </p:sp>
    </p:spTree>
    <p:extLst>
      <p:ext uri="{BB962C8B-B14F-4D97-AF65-F5344CB8AC3E}">
        <p14:creationId xmlns:p14="http://schemas.microsoft.com/office/powerpoint/2010/main" val="127922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ython cre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216" y="1502664"/>
            <a:ext cx="3232404" cy="43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228600" y="1460892"/>
            <a:ext cx="4876800" cy="4351852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Guido Van Rossum invented Python in 1991.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He named it Python because he was highly inspired by a show “Monty Python’s Flying Circus ”.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Python was the successor of ABC Language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5694218" y="6019800"/>
            <a:ext cx="3200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Guido van Rossum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304800"/>
            <a:ext cx="8513618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8871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333D0-A040-4896-9284-EC388C3CE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"/>
          <a:stretch/>
        </p:blipFill>
        <p:spPr>
          <a:xfrm>
            <a:off x="2362200" y="914400"/>
            <a:ext cx="5005388" cy="51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7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669372-B404-4EBE-8EDA-B3F33AB5A7A3}"/>
              </a:ext>
            </a:extLst>
          </p:cNvPr>
          <p:cNvSpPr/>
          <p:nvPr/>
        </p:nvSpPr>
        <p:spPr>
          <a:xfrm>
            <a:off x="838200" y="2209800"/>
            <a:ext cx="28194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F67F77-8C5D-4A60-8F45-744F8BFC4D6A}"/>
              </a:ext>
            </a:extLst>
          </p:cNvPr>
          <p:cNvSpPr/>
          <p:nvPr/>
        </p:nvSpPr>
        <p:spPr>
          <a:xfrm>
            <a:off x="838200" y="4191000"/>
            <a:ext cx="28194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NOT IN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5E87BF2-31A5-4BB8-AA4F-8948F5BD1DD2}"/>
              </a:ext>
            </a:extLst>
          </p:cNvPr>
          <p:cNvSpPr/>
          <p:nvPr/>
        </p:nvSpPr>
        <p:spPr>
          <a:xfrm>
            <a:off x="3962400" y="2514600"/>
            <a:ext cx="1143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BCDF91D-E5B2-425C-9A85-62A9F6219CAD}"/>
              </a:ext>
            </a:extLst>
          </p:cNvPr>
          <p:cNvSpPr/>
          <p:nvPr/>
        </p:nvSpPr>
        <p:spPr>
          <a:xfrm>
            <a:off x="3962400" y="4457700"/>
            <a:ext cx="1143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635D2-D80D-49C4-9A29-08B0B7E8131A}"/>
              </a:ext>
            </a:extLst>
          </p:cNvPr>
          <p:cNvSpPr txBox="1"/>
          <p:nvPr/>
        </p:nvSpPr>
        <p:spPr>
          <a:xfrm>
            <a:off x="5410200" y="2362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Returns true if it finds a variable in specified sequence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BE147-63FA-48DE-95E6-FD6F4C0E6870}"/>
              </a:ext>
            </a:extLst>
          </p:cNvPr>
          <p:cNvSpPr txBox="1"/>
          <p:nvPr/>
        </p:nvSpPr>
        <p:spPr>
          <a:xfrm>
            <a:off x="5410200" y="4159348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Returns false if it didn’t  finds a variable in specified sequence</a:t>
            </a:r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5628F-4E69-4FBB-B552-9142E3820D86}"/>
              </a:ext>
            </a:extLst>
          </p:cNvPr>
          <p:cNvSpPr/>
          <p:nvPr/>
        </p:nvSpPr>
        <p:spPr>
          <a:xfrm>
            <a:off x="381000" y="2286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Membership Operator</a:t>
            </a:r>
          </a:p>
        </p:txBody>
      </p:sp>
    </p:spTree>
    <p:extLst>
      <p:ext uri="{BB962C8B-B14F-4D97-AF65-F5344CB8AC3E}">
        <p14:creationId xmlns:p14="http://schemas.microsoft.com/office/powerpoint/2010/main" val="17895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2BA1E-58A0-4742-95F5-E3317749C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1835" r="-1859" b="-1835"/>
          <a:stretch/>
        </p:blipFill>
        <p:spPr>
          <a:xfrm>
            <a:off x="1412829" y="1143000"/>
            <a:ext cx="6318341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132A41-D6A2-47EA-B610-52E90DE10B4F}"/>
              </a:ext>
            </a:extLst>
          </p:cNvPr>
          <p:cNvSpPr/>
          <p:nvPr/>
        </p:nvSpPr>
        <p:spPr>
          <a:xfrm>
            <a:off x="381000" y="2286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CONDITIONAL STATEMENT </a:t>
            </a:r>
            <a:endParaRPr lang="en-US" sz="40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DE51E-616B-4AE4-BDCE-0B736CC4ADC2}"/>
              </a:ext>
            </a:extLst>
          </p:cNvPr>
          <p:cNvSpPr/>
          <p:nvPr/>
        </p:nvSpPr>
        <p:spPr>
          <a:xfrm>
            <a:off x="389467" y="19812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4707B"/>
                </a:solidFill>
                <a:latin typeface="Hind"/>
              </a:rPr>
              <a:t>The if-else statement is used to conditionally execute a statement or a block of statements based on required condition. Condition can be true or false, execute one thing when the condition is true, something else when the condition is false.</a:t>
            </a:r>
            <a:endParaRPr lang="en-US" sz="2000" dirty="0"/>
          </a:p>
        </p:txBody>
      </p:sp>
      <p:pic>
        <p:nvPicPr>
          <p:cNvPr id="1026" name="Picture 2" descr="Image result for decision making">
            <a:extLst>
              <a:ext uri="{FF2B5EF4-FFF2-40B4-BE49-F238E27FC236}">
                <a16:creationId xmlns:a16="http://schemas.microsoft.com/office/drawing/2014/main" id="{F38E3E9D-0FBD-4736-A85A-07D5488E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4167"/>
          <a:stretch/>
        </p:blipFill>
        <p:spPr bwMode="auto">
          <a:xfrm>
            <a:off x="2057400" y="3124200"/>
            <a:ext cx="5181600" cy="32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09AF59-795C-4D52-B1D3-117E1085C9FF}"/>
              </a:ext>
            </a:extLst>
          </p:cNvPr>
          <p:cNvSpPr/>
          <p:nvPr/>
        </p:nvSpPr>
        <p:spPr>
          <a:xfrm>
            <a:off x="381000" y="1371600"/>
            <a:ext cx="14782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if-else</a:t>
            </a:r>
            <a:endParaRPr lang="en-US" sz="36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191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ython basic if else syntax">
            <a:extLst>
              <a:ext uri="{FF2B5EF4-FFF2-40B4-BE49-F238E27FC236}">
                <a16:creationId xmlns:a16="http://schemas.microsoft.com/office/drawing/2014/main" id="{0966A1A5-7974-42DB-8FA8-11521EB41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7940" r="7500" b="10229"/>
          <a:stretch/>
        </p:blipFill>
        <p:spPr bwMode="auto">
          <a:xfrm>
            <a:off x="0" y="1768415"/>
            <a:ext cx="9067800" cy="299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804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E25E-7CC9-4FF8-BC0C-EF7B1EF4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Liner </a:t>
            </a:r>
            <a:r>
              <a:rPr lang="en-US" sz="5400" b="1" dirty="0">
                <a:solidFill>
                  <a:srgbClr val="EB1D27"/>
                </a:solidFill>
              </a:rPr>
              <a:t>if-else</a:t>
            </a:r>
            <a:r>
              <a:rPr lang="en-US" dirty="0"/>
              <a:t>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8CAB0-699A-486F-9C27-DEAF243B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40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2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A743FD-26F5-4918-BCB1-D78868572886}"/>
              </a:ext>
            </a:extLst>
          </p:cNvPr>
          <p:cNvSpPr txBox="1"/>
          <p:nvPr/>
        </p:nvSpPr>
        <p:spPr>
          <a:xfrm>
            <a:off x="228600" y="381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B1D27"/>
                </a:solidFill>
              </a:rPr>
              <a:t>Note :</a:t>
            </a:r>
            <a:r>
              <a:rPr lang="en-US" dirty="0"/>
              <a:t> </a:t>
            </a:r>
          </a:p>
          <a:p>
            <a:r>
              <a:rPr lang="en-US" sz="2800" dirty="0"/>
              <a:t> If you want to use multiple if-else conditions / nested if-else then, if-</a:t>
            </a:r>
            <a:r>
              <a:rPr lang="en-US" sz="2800" dirty="0" err="1"/>
              <a:t>elif</a:t>
            </a:r>
            <a:r>
              <a:rPr lang="en-US" sz="2800" dirty="0"/>
              <a:t>-else statement is used.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C8082-A6FF-4076-8DD2-3B5621010489}"/>
              </a:ext>
            </a:extLst>
          </p:cNvPr>
          <p:cNvSpPr txBox="1"/>
          <p:nvPr/>
        </p:nvSpPr>
        <p:spPr>
          <a:xfrm>
            <a:off x="228600" y="195066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B1D27"/>
                </a:solidFill>
              </a:rPr>
              <a:t>EXAMPLE : </a:t>
            </a:r>
          </a:p>
        </p:txBody>
      </p:sp>
      <p:pic>
        <p:nvPicPr>
          <p:cNvPr id="3076" name="Picture 4" descr="https://honingds.com/wp-content/uploads/2018/07/python-if-elif-else-statement.png">
            <a:extLst>
              <a:ext uri="{FF2B5EF4-FFF2-40B4-BE49-F238E27FC236}">
                <a16:creationId xmlns:a16="http://schemas.microsoft.com/office/drawing/2014/main" id="{D1FF1D5B-FFAE-4709-8054-42EA9E4B5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5"/>
          <a:stretch/>
        </p:blipFill>
        <p:spPr bwMode="auto">
          <a:xfrm>
            <a:off x="0" y="2768025"/>
            <a:ext cx="9144000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149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2" y="1231011"/>
            <a:ext cx="7426997" cy="4395978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43200"/>
            <a:ext cx="9144000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83ED0-D4B8-4DA8-82D0-502445B78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939654"/>
            <a:ext cx="6858000" cy="103589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66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3340462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93D035-8906-4548-9113-1E527E39C0F2}"/>
              </a:ext>
            </a:extLst>
          </p:cNvPr>
          <p:cNvSpPr/>
          <p:nvPr/>
        </p:nvSpPr>
        <p:spPr>
          <a:xfrm>
            <a:off x="285750" y="838200"/>
            <a:ext cx="8572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 A 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loop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 is a sequence of instruction s that is continually repeated until a certain condition is reached.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039E6-FC21-4C28-A21D-A1FC1BEB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05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1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A7D04-5925-4321-9072-4E4272559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BC3C7C-C8FE-4C1B-9485-00664D505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94531D-B18F-4E0F-AF5E-62E174064E90}"/>
              </a:ext>
            </a:extLst>
          </p:cNvPr>
          <p:cNvSpPr txBox="1">
            <a:spLocks/>
          </p:cNvSpPr>
          <p:nvPr/>
        </p:nvSpPr>
        <p:spPr>
          <a:xfrm>
            <a:off x="5059971" y="1783959"/>
            <a:ext cx="3483937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Why Loops are  used…?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55FF0B4-88AF-4CA7-A98D-479D5B0AD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08A2CF-904F-419D-B2F0-EC2FB8314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811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19" descr="Questions">
            <a:extLst>
              <a:ext uri="{FF2B5EF4-FFF2-40B4-BE49-F238E27FC236}">
                <a16:creationId xmlns:a16="http://schemas.microsoft.com/office/drawing/2014/main" id="{66DF317B-F82E-4DB0-940E-3856C1714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36" y="1226973"/>
            <a:ext cx="3035882" cy="30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2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28600"/>
            <a:ext cx="8458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POPULARITY OF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D6CD9-725A-3D2F-C858-CFFE4831B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6667" r="10000" b="8889"/>
          <a:stretch/>
        </p:blipFill>
        <p:spPr>
          <a:xfrm>
            <a:off x="3162300" y="29718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79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C17C6E-641D-47A0-8E0E-F24D4C160C78}"/>
              </a:ext>
            </a:extLst>
          </p:cNvPr>
          <p:cNvSpPr txBox="1"/>
          <p:nvPr/>
        </p:nvSpPr>
        <p:spPr>
          <a:xfrm>
            <a:off x="4221645" y="5708043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3A3E0C9-74FC-4D72-9BED-3A01C7DB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568"/>
          </a:xfrm>
        </p:spPr>
        <p:txBody>
          <a:bodyPr/>
          <a:lstStyle/>
          <a:p>
            <a:pPr algn="ctr"/>
            <a:r>
              <a:rPr lang="en-US" dirty="0"/>
              <a:t> Syntax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72A3F-C2D2-4F6B-90DF-98A0374FB070}"/>
              </a:ext>
            </a:extLst>
          </p:cNvPr>
          <p:cNvSpPr txBox="1"/>
          <p:nvPr/>
        </p:nvSpPr>
        <p:spPr>
          <a:xfrm>
            <a:off x="279953" y="1330440"/>
            <a:ext cx="3903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Print * pattern triangle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25206B-8B23-4985-A3FC-27955F95D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/>
          <a:stretch/>
        </p:blipFill>
        <p:spPr>
          <a:xfrm>
            <a:off x="7391400" y="4343400"/>
            <a:ext cx="1752600" cy="232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8DE649-71C8-434C-B018-17A4F1F7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53" y="1920882"/>
            <a:ext cx="3937450" cy="3016235"/>
          </a:xfrm>
          <a:prstGeom prst="rect">
            <a:avLst/>
          </a:prstGeom>
        </p:spPr>
      </p:pic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87483EED-2181-4485-8CC6-4B397C3E417A}"/>
              </a:ext>
            </a:extLst>
          </p:cNvPr>
          <p:cNvSpPr/>
          <p:nvPr/>
        </p:nvSpPr>
        <p:spPr>
          <a:xfrm>
            <a:off x="6126645" y="5803723"/>
            <a:ext cx="914400" cy="39341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E7DF40-7531-4579-8A59-BCA89105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325563"/>
          </a:xfrm>
        </p:spPr>
        <p:txBody>
          <a:bodyPr/>
          <a:lstStyle/>
          <a:p>
            <a:pPr algn="ctr"/>
            <a:r>
              <a:rPr lang="en-US" dirty="0"/>
              <a:t>LOOPS Comes to rescue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3FF3E-B564-4C41-96E3-7BC23093EE95}"/>
              </a:ext>
            </a:extLst>
          </p:cNvPr>
          <p:cNvSpPr txBox="1"/>
          <p:nvPr/>
        </p:nvSpPr>
        <p:spPr>
          <a:xfrm>
            <a:off x="1371600" y="480060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5DD11-5BF8-4054-A05F-DA72FBBBB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/>
          <a:stretch/>
        </p:blipFill>
        <p:spPr>
          <a:xfrm>
            <a:off x="5375566" y="3284882"/>
            <a:ext cx="2286000" cy="30314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3795EA-69AF-4A01-870A-6B0AC228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32347"/>
            <a:ext cx="6661524" cy="1185069"/>
          </a:xfrm>
          <a:prstGeom prst="rect">
            <a:avLst/>
          </a:prstGeom>
        </p:spPr>
      </p:pic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4976FE4C-694B-4085-89FE-300DDAA880DB}"/>
              </a:ext>
            </a:extLst>
          </p:cNvPr>
          <p:cNvSpPr/>
          <p:nvPr/>
        </p:nvSpPr>
        <p:spPr>
          <a:xfrm>
            <a:off x="3498273" y="4896280"/>
            <a:ext cx="914400" cy="39341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5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E9630-50D4-40C0-A28A-53C36185C0D6}"/>
              </a:ext>
            </a:extLst>
          </p:cNvPr>
          <p:cNvSpPr/>
          <p:nvPr/>
        </p:nvSpPr>
        <p:spPr>
          <a:xfrm>
            <a:off x="304800" y="70537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 OF LOOPS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49ECA9D-C84B-449D-971A-9160AE7BF5C1}"/>
              </a:ext>
            </a:extLst>
          </p:cNvPr>
          <p:cNvSpPr/>
          <p:nvPr/>
        </p:nvSpPr>
        <p:spPr>
          <a:xfrm>
            <a:off x="2796207" y="2795083"/>
            <a:ext cx="1066800" cy="25365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E1B27ACE-1A0D-4A4A-BF34-F88E3EDF54CE}"/>
              </a:ext>
            </a:extLst>
          </p:cNvPr>
          <p:cNvSpPr txBox="1"/>
          <p:nvPr/>
        </p:nvSpPr>
        <p:spPr>
          <a:xfrm>
            <a:off x="3869633" y="4916170"/>
            <a:ext cx="4518634" cy="83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For Loop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427A73A-01B8-45EF-8D6B-F0E53BC42E45}"/>
              </a:ext>
            </a:extLst>
          </p:cNvPr>
          <p:cNvSpPr txBox="1"/>
          <p:nvPr/>
        </p:nvSpPr>
        <p:spPr>
          <a:xfrm>
            <a:off x="3902763" y="2379584"/>
            <a:ext cx="4485504" cy="83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While Loop</a:t>
            </a:r>
          </a:p>
        </p:txBody>
      </p:sp>
      <p:pic>
        <p:nvPicPr>
          <p:cNvPr id="3074" name="Picture 2" descr="Image result for python programming">
            <a:extLst>
              <a:ext uri="{FF2B5EF4-FFF2-40B4-BE49-F238E27FC236}">
                <a16:creationId xmlns:a16="http://schemas.microsoft.com/office/drawing/2014/main" id="{186A342F-8EED-437B-942A-21B719607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18" y="2805965"/>
            <a:ext cx="2536586" cy="253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6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while loop diagram">
            <a:extLst>
              <a:ext uri="{FF2B5EF4-FFF2-40B4-BE49-F238E27FC236}">
                <a16:creationId xmlns:a16="http://schemas.microsoft.com/office/drawing/2014/main" id="{9785AF50-9075-40E4-A1C6-99C1ED8A1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43" b="-1"/>
          <a:stretch/>
        </p:blipFill>
        <p:spPr bwMode="auto">
          <a:xfrm>
            <a:off x="2004694" y="643467"/>
            <a:ext cx="513461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55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DF843F83-EA06-47A5-97A6-40493E45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835" y="643467"/>
            <a:ext cx="615832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5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FFD6DD-4161-401C-BA70-EB6E328FDB41}"/>
              </a:ext>
            </a:extLst>
          </p:cNvPr>
          <p:cNvSpPr/>
          <p:nvPr/>
        </p:nvSpPr>
        <p:spPr>
          <a:xfrm>
            <a:off x="304800" y="110294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LOOP V/s WHILE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7CAF3-38D4-4DE3-9670-A315BB0C5A50}"/>
              </a:ext>
            </a:extLst>
          </p:cNvPr>
          <p:cNvSpPr txBox="1"/>
          <p:nvPr/>
        </p:nvSpPr>
        <p:spPr>
          <a:xfrm>
            <a:off x="304800" y="1337506"/>
            <a:ext cx="853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Lets us take an example, Suppose we have to print the first ten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D8213-BE68-41EA-AEC2-A0AD47440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3"/>
          <a:stretch/>
        </p:blipFill>
        <p:spPr>
          <a:xfrm>
            <a:off x="304801" y="2398452"/>
            <a:ext cx="4724400" cy="1309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B528D-DF79-4477-B331-32B5879D3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"/>
          <a:stretch/>
        </p:blipFill>
        <p:spPr>
          <a:xfrm>
            <a:off x="4876800" y="4061910"/>
            <a:ext cx="3962400" cy="195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02BA7F-1470-418B-A9AB-187D40F44322}"/>
              </a:ext>
            </a:extLst>
          </p:cNvPr>
          <p:cNvSpPr/>
          <p:nvPr/>
        </p:nvSpPr>
        <p:spPr>
          <a:xfrm>
            <a:off x="304800" y="70537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KEYWORDS USED INSIDE LOOP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0981393-3CCC-4CEE-9363-9ECC696932C5}"/>
              </a:ext>
            </a:extLst>
          </p:cNvPr>
          <p:cNvSpPr/>
          <p:nvPr/>
        </p:nvSpPr>
        <p:spPr>
          <a:xfrm>
            <a:off x="2796207" y="2834840"/>
            <a:ext cx="1066800" cy="25365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A4D4558-7E64-499C-BBD2-D1EB22C58E15}"/>
              </a:ext>
            </a:extLst>
          </p:cNvPr>
          <p:cNvSpPr txBox="1"/>
          <p:nvPr/>
        </p:nvSpPr>
        <p:spPr>
          <a:xfrm>
            <a:off x="3886198" y="3721222"/>
            <a:ext cx="4518634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PASS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2860CAC3-D5EC-4B30-A620-1C1C8DA1B55C}"/>
              </a:ext>
            </a:extLst>
          </p:cNvPr>
          <p:cNvSpPr txBox="1"/>
          <p:nvPr/>
        </p:nvSpPr>
        <p:spPr>
          <a:xfrm>
            <a:off x="3902763" y="2379584"/>
            <a:ext cx="4485504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BREAK</a:t>
            </a:r>
          </a:p>
        </p:txBody>
      </p:sp>
      <p:pic>
        <p:nvPicPr>
          <p:cNvPr id="7" name="Picture 2" descr="Image result for python programming">
            <a:extLst>
              <a:ext uri="{FF2B5EF4-FFF2-40B4-BE49-F238E27FC236}">
                <a16:creationId xmlns:a16="http://schemas.microsoft.com/office/drawing/2014/main" id="{E1BBB839-4D4E-47F9-908C-0732C9E6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18" y="2805965"/>
            <a:ext cx="2536586" cy="253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EAA9C-3BBF-4DFB-B26C-F98CB2F1CFF9}"/>
              </a:ext>
            </a:extLst>
          </p:cNvPr>
          <p:cNvSpPr txBox="1"/>
          <p:nvPr/>
        </p:nvSpPr>
        <p:spPr>
          <a:xfrm>
            <a:off x="3869633" y="4916170"/>
            <a:ext cx="4518634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9636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D93218-7F3C-4761-A962-CC6239007967}"/>
              </a:ext>
            </a:extLst>
          </p:cNvPr>
          <p:cNvSpPr/>
          <p:nvPr/>
        </p:nvSpPr>
        <p:spPr>
          <a:xfrm>
            <a:off x="304800" y="569893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627F8-66FC-454D-9CC8-E7F82CAD4CF6}"/>
              </a:ext>
            </a:extLst>
          </p:cNvPr>
          <p:cNvSpPr txBox="1"/>
          <p:nvPr/>
        </p:nvSpPr>
        <p:spPr>
          <a:xfrm>
            <a:off x="347869" y="2017693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 Keyword is used to escape from while or for loop.</a:t>
            </a:r>
          </a:p>
        </p:txBody>
      </p:sp>
      <p:pic>
        <p:nvPicPr>
          <p:cNvPr id="8194" name="Picture 2" descr="https://i.gifer.com/LvKc.gif">
            <a:extLst>
              <a:ext uri="{FF2B5EF4-FFF2-40B4-BE49-F238E27FC236}">
                <a16:creationId xmlns:a16="http://schemas.microsoft.com/office/drawing/2014/main" id="{74BC2C61-E375-450E-8FDB-DD58B0A944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29000"/>
            <a:ext cx="4381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E6C29-9ABD-4B2B-B0A0-D74B80927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657600"/>
            <a:ext cx="2897257" cy="1505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090D28-0F89-4B4C-8347-F1F5C31828C6}"/>
              </a:ext>
            </a:extLst>
          </p:cNvPr>
          <p:cNvSpPr txBox="1"/>
          <p:nvPr/>
        </p:nvSpPr>
        <p:spPr>
          <a:xfrm>
            <a:off x="458856" y="5567065"/>
            <a:ext cx="205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: 1</a:t>
            </a:r>
          </a:p>
        </p:txBody>
      </p:sp>
    </p:spTree>
    <p:extLst>
      <p:ext uri="{BB962C8B-B14F-4D97-AF65-F5344CB8AC3E}">
        <p14:creationId xmlns:p14="http://schemas.microsoft.com/office/powerpoint/2010/main" val="25845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3E3747-A3B9-4CDD-BAB5-F2FA131FB22B}"/>
              </a:ext>
            </a:extLst>
          </p:cNvPr>
          <p:cNvSpPr/>
          <p:nvPr/>
        </p:nvSpPr>
        <p:spPr>
          <a:xfrm>
            <a:off x="304800" y="110294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BC951-AF03-4EBE-9F08-6F82C652E414}"/>
              </a:ext>
            </a:extLst>
          </p:cNvPr>
          <p:cNvSpPr txBox="1"/>
          <p:nvPr/>
        </p:nvSpPr>
        <p:spPr>
          <a:xfrm>
            <a:off x="304800" y="13716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Continue Keyword is used to skip current iteration and jump into next iteration in Loop.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843AD-ED4B-43FB-9EB7-702CD79E19B6}"/>
              </a:ext>
            </a:extLst>
          </p:cNvPr>
          <p:cNvSpPr txBox="1"/>
          <p:nvPr/>
        </p:nvSpPr>
        <p:spPr>
          <a:xfrm>
            <a:off x="609600" y="2569531"/>
            <a:ext cx="1219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  <a:p>
            <a:r>
              <a:rPr lang="en-US" sz="2400" dirty="0"/>
              <a:t>2</a:t>
            </a:r>
          </a:p>
          <a:p>
            <a:r>
              <a:rPr lang="en-US" sz="2400" dirty="0"/>
              <a:t>3</a:t>
            </a:r>
          </a:p>
          <a:p>
            <a:r>
              <a:rPr lang="en-US" sz="2400" dirty="0"/>
              <a:t>4</a:t>
            </a:r>
          </a:p>
          <a:p>
            <a:r>
              <a:rPr lang="en-US" sz="2400" dirty="0"/>
              <a:t>5</a:t>
            </a:r>
          </a:p>
          <a:p>
            <a:r>
              <a:rPr lang="en-US" sz="2400" dirty="0"/>
              <a:t>6</a:t>
            </a:r>
          </a:p>
          <a:p>
            <a:r>
              <a:rPr lang="en-US" sz="2400" dirty="0"/>
              <a:t>7</a:t>
            </a:r>
          </a:p>
          <a:p>
            <a:r>
              <a:rPr lang="en-US" sz="2400" dirty="0"/>
              <a:t>8</a:t>
            </a:r>
          </a:p>
          <a:p>
            <a:r>
              <a:rPr lang="en-US" sz="2400" dirty="0"/>
              <a:t>9</a:t>
            </a:r>
          </a:p>
          <a:p>
            <a:r>
              <a:rPr lang="en-US" sz="2400" dirty="0"/>
              <a:t>10</a:t>
            </a:r>
          </a:p>
          <a:p>
            <a:endParaRPr lang="en-US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B2C8FA-C241-481F-9062-AFD53E9156CA}"/>
              </a:ext>
            </a:extLst>
          </p:cNvPr>
          <p:cNvSpPr/>
          <p:nvPr/>
        </p:nvSpPr>
        <p:spPr>
          <a:xfrm>
            <a:off x="2590800" y="3810000"/>
            <a:ext cx="29718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number%2==0</a:t>
            </a:r>
          </a:p>
          <a:p>
            <a:pPr algn="ctr"/>
            <a:r>
              <a:rPr lang="en-US" dirty="0"/>
              <a:t>Then continue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FB0C4-34C7-49DC-B4BD-DD179A308201}"/>
              </a:ext>
            </a:extLst>
          </p:cNvPr>
          <p:cNvSpPr txBox="1"/>
          <p:nvPr/>
        </p:nvSpPr>
        <p:spPr>
          <a:xfrm>
            <a:off x="7086600" y="2971800"/>
            <a:ext cx="1219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  <a:p>
            <a:endParaRPr lang="en-US" sz="2400" dirty="0"/>
          </a:p>
          <a:p>
            <a:r>
              <a:rPr lang="en-US" sz="2400" dirty="0"/>
              <a:t>3</a:t>
            </a:r>
          </a:p>
          <a:p>
            <a:endParaRPr lang="en-US" sz="2400" dirty="0"/>
          </a:p>
          <a:p>
            <a:r>
              <a:rPr lang="en-US" sz="2400" dirty="0"/>
              <a:t>5</a:t>
            </a:r>
          </a:p>
          <a:p>
            <a:endParaRPr lang="en-US" sz="2400" dirty="0"/>
          </a:p>
          <a:p>
            <a:r>
              <a:rPr lang="en-US" sz="2400" dirty="0"/>
              <a:t>7</a:t>
            </a:r>
          </a:p>
          <a:p>
            <a:endParaRPr lang="en-US" sz="2400" dirty="0"/>
          </a:p>
          <a:p>
            <a:r>
              <a:rPr lang="en-US" sz="2400" dirty="0"/>
              <a:t>9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F6226-2AC0-40E4-BEA1-BD7264C043CB}"/>
              </a:ext>
            </a:extLst>
          </p:cNvPr>
          <p:cNvSpPr txBox="1"/>
          <p:nvPr/>
        </p:nvSpPr>
        <p:spPr>
          <a:xfrm>
            <a:off x="6629400" y="2514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8EB72-5BE0-4D83-9EDC-0E574D0BBF12}"/>
              </a:ext>
            </a:extLst>
          </p:cNvPr>
          <p:cNvSpPr txBox="1"/>
          <p:nvPr/>
        </p:nvSpPr>
        <p:spPr>
          <a:xfrm>
            <a:off x="152400" y="6356628"/>
            <a:ext cx="276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 OF VALUES  </a:t>
            </a: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B2D59726-A1B7-4648-A5EB-F1BF45F61237}"/>
              </a:ext>
            </a:extLst>
          </p:cNvPr>
          <p:cNvSpPr/>
          <p:nvPr/>
        </p:nvSpPr>
        <p:spPr>
          <a:xfrm>
            <a:off x="1331843" y="4341167"/>
            <a:ext cx="914400" cy="46166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AF8C891B-D6BC-4A9F-A696-BBF6A195B4F0}"/>
              </a:ext>
            </a:extLst>
          </p:cNvPr>
          <p:cNvSpPr/>
          <p:nvPr/>
        </p:nvSpPr>
        <p:spPr>
          <a:xfrm>
            <a:off x="5715000" y="4376744"/>
            <a:ext cx="914400" cy="46166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9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  <p:bldP spid="8" grpId="0" animBg="1"/>
      <p:bldP spid="9" grpId="0"/>
      <p:bldP spid="10" grpId="0"/>
      <p:bldP spid="11" grpId="0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12212E-907F-468C-8006-E1D10DDEF82F}"/>
              </a:ext>
            </a:extLst>
          </p:cNvPr>
          <p:cNvSpPr/>
          <p:nvPr/>
        </p:nvSpPr>
        <p:spPr>
          <a:xfrm>
            <a:off x="304800" y="82585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AE823-D21F-45D1-B858-9120EED59ADA}"/>
              </a:ext>
            </a:extLst>
          </p:cNvPr>
          <p:cNvSpPr txBox="1"/>
          <p:nvPr/>
        </p:nvSpPr>
        <p:spPr>
          <a:xfrm>
            <a:off x="228600" y="15240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 The </a:t>
            </a:r>
            <a:r>
              <a:rPr lang="en-US" sz="2800" b="1" dirty="0"/>
              <a:t>pass </a:t>
            </a:r>
            <a:r>
              <a:rPr lang="en-US" sz="2800" dirty="0"/>
              <a:t>statement is a null operation; nothing happens when it executes.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ED5C5-BB44-497A-AFDF-5AC8FE6D0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"/>
          <a:stretch/>
        </p:blipFill>
        <p:spPr>
          <a:xfrm>
            <a:off x="1143000" y="2805692"/>
            <a:ext cx="7086600" cy="31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35F58-7264-6747-A2BE-FDCB1FF95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6667" r="10000"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3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6D28B-9265-4DBF-9040-08F97193B6AC}"/>
              </a:ext>
            </a:extLst>
          </p:cNvPr>
          <p:cNvSpPr/>
          <p:nvPr/>
        </p:nvSpPr>
        <p:spPr>
          <a:xfrm>
            <a:off x="318655" y="3810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OPERATIONS IN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3DEC-A403-4558-9ADC-4FBFB7957E49}"/>
              </a:ext>
            </a:extLst>
          </p:cNvPr>
          <p:cNvSpPr txBox="1"/>
          <p:nvPr/>
        </p:nvSpPr>
        <p:spPr>
          <a:xfrm>
            <a:off x="304800" y="13716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CDF8F-A0F3-4EBB-A777-50D9107D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2405610"/>
            <a:ext cx="9144000" cy="356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0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4DCFCA-5B6F-48BB-97E2-A431C97720B9}"/>
              </a:ext>
            </a:extLst>
          </p:cNvPr>
          <p:cNvSpPr txBox="1"/>
          <p:nvPr/>
        </p:nvSpPr>
        <p:spPr>
          <a:xfrm>
            <a:off x="304800" y="3048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FUNCTION – ACCESS MODES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6C3529-0E4C-415A-AE44-BF24CB66B3C8}"/>
              </a:ext>
            </a:extLst>
          </p:cNvPr>
          <p:cNvSpPr/>
          <p:nvPr/>
        </p:nvSpPr>
        <p:spPr>
          <a:xfrm>
            <a:off x="1136073" y="1690906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5D0E0D-93AD-4BE3-A881-DDA61C7BD387}"/>
              </a:ext>
            </a:extLst>
          </p:cNvPr>
          <p:cNvSpPr/>
          <p:nvPr/>
        </p:nvSpPr>
        <p:spPr>
          <a:xfrm>
            <a:off x="1143000" y="3588326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350130-5A31-4A59-91DA-5EDA8CE7D17B}"/>
              </a:ext>
            </a:extLst>
          </p:cNvPr>
          <p:cNvSpPr/>
          <p:nvPr/>
        </p:nvSpPr>
        <p:spPr>
          <a:xfrm>
            <a:off x="1143000" y="5485746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rb+</a:t>
            </a: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61E787B3-CA4C-4C5E-9B7F-8AD73B6AD41E}"/>
              </a:ext>
            </a:extLst>
          </p:cNvPr>
          <p:cNvSpPr/>
          <p:nvPr/>
        </p:nvSpPr>
        <p:spPr>
          <a:xfrm>
            <a:off x="2590800" y="2064979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19DD8C2C-6626-4837-9260-439870EF0CD4}"/>
              </a:ext>
            </a:extLst>
          </p:cNvPr>
          <p:cNvSpPr/>
          <p:nvPr/>
        </p:nvSpPr>
        <p:spPr>
          <a:xfrm>
            <a:off x="2590800" y="3969326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A828409E-4300-46D3-9DE8-63EB5B39FAFC}"/>
              </a:ext>
            </a:extLst>
          </p:cNvPr>
          <p:cNvSpPr/>
          <p:nvPr/>
        </p:nvSpPr>
        <p:spPr>
          <a:xfrm>
            <a:off x="2604655" y="5866746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EC2589-D35A-43FA-B7A5-E4EF7945D66B}"/>
              </a:ext>
            </a:extLst>
          </p:cNvPr>
          <p:cNvSpPr/>
          <p:nvPr/>
        </p:nvSpPr>
        <p:spPr>
          <a:xfrm>
            <a:off x="4572000" y="1549223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Default mode which opens a file for read only.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3BFD72-B79D-47F1-8F85-D8CB3E652E36}"/>
              </a:ext>
            </a:extLst>
          </p:cNvPr>
          <p:cNvSpPr/>
          <p:nvPr/>
        </p:nvSpPr>
        <p:spPr>
          <a:xfrm>
            <a:off x="4572000" y="3481279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reading only in binary format.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DFADA5-94FE-4A2E-8229-26EBDD0BE8B5}"/>
              </a:ext>
            </a:extLst>
          </p:cNvPr>
          <p:cNvSpPr/>
          <p:nvPr/>
        </p:nvSpPr>
        <p:spPr>
          <a:xfrm>
            <a:off x="4599710" y="5378699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both reading and writing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CC6769-E09A-4EDC-9BBB-FB55CE039093}"/>
              </a:ext>
            </a:extLst>
          </p:cNvPr>
          <p:cNvSpPr/>
          <p:nvPr/>
        </p:nvSpPr>
        <p:spPr>
          <a:xfrm>
            <a:off x="1136073" y="1718615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0C6D22-D803-4C3E-8246-4AD8E8CD8409}"/>
              </a:ext>
            </a:extLst>
          </p:cNvPr>
          <p:cNvSpPr/>
          <p:nvPr/>
        </p:nvSpPr>
        <p:spPr>
          <a:xfrm>
            <a:off x="1143000" y="3616035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797A80-3DB2-4F04-A359-EB89431BE204}"/>
              </a:ext>
            </a:extLst>
          </p:cNvPr>
          <p:cNvSpPr/>
          <p:nvPr/>
        </p:nvSpPr>
        <p:spPr>
          <a:xfrm>
            <a:off x="1143000" y="5513455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r+</a:t>
            </a:r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B9D627E7-DA39-457A-BA4E-A9190CE4065E}"/>
              </a:ext>
            </a:extLst>
          </p:cNvPr>
          <p:cNvSpPr/>
          <p:nvPr/>
        </p:nvSpPr>
        <p:spPr>
          <a:xfrm>
            <a:off x="2604655" y="5894455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0C8D19-2175-4737-8D50-543A4D5C467A}"/>
              </a:ext>
            </a:extLst>
          </p:cNvPr>
          <p:cNvSpPr/>
          <p:nvPr/>
        </p:nvSpPr>
        <p:spPr>
          <a:xfrm>
            <a:off x="4599710" y="5406408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both reading and writing</a:t>
            </a:r>
          </a:p>
        </p:txBody>
      </p:sp>
    </p:spTree>
    <p:extLst>
      <p:ext uri="{BB962C8B-B14F-4D97-AF65-F5344CB8AC3E}">
        <p14:creationId xmlns:p14="http://schemas.microsoft.com/office/powerpoint/2010/main" val="2271027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D227CCCD-7742-4515-AABB-BA1BF076EA5F}"/>
              </a:ext>
            </a:extLst>
          </p:cNvPr>
          <p:cNvSpPr/>
          <p:nvPr/>
        </p:nvSpPr>
        <p:spPr>
          <a:xfrm>
            <a:off x="2369127" y="1336964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DED91F5E-A315-4164-A38E-61FBC5EE1A58}"/>
              </a:ext>
            </a:extLst>
          </p:cNvPr>
          <p:cNvSpPr/>
          <p:nvPr/>
        </p:nvSpPr>
        <p:spPr>
          <a:xfrm>
            <a:off x="2369127" y="3241311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FDCE15-B833-4618-993C-AB068C2BD185}"/>
              </a:ext>
            </a:extLst>
          </p:cNvPr>
          <p:cNvSpPr/>
          <p:nvPr/>
        </p:nvSpPr>
        <p:spPr>
          <a:xfrm>
            <a:off x="4350327" y="821208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both reading and writing format.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2AE39A-491A-4FD0-A028-B09985854DD2}"/>
              </a:ext>
            </a:extLst>
          </p:cNvPr>
          <p:cNvSpPr/>
          <p:nvPr/>
        </p:nvSpPr>
        <p:spPr>
          <a:xfrm>
            <a:off x="4350327" y="2753264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writing only.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52ADF0-44C5-42FC-AFC3-F7A7B039ADD2}"/>
              </a:ext>
            </a:extLst>
          </p:cNvPr>
          <p:cNvSpPr/>
          <p:nvPr/>
        </p:nvSpPr>
        <p:spPr>
          <a:xfrm>
            <a:off x="914400" y="99060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rb+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E8A31-BEE2-4C7F-AF90-9FCCFCE03282}"/>
              </a:ext>
            </a:extLst>
          </p:cNvPr>
          <p:cNvSpPr/>
          <p:nvPr/>
        </p:nvSpPr>
        <p:spPr>
          <a:xfrm>
            <a:off x="921327" y="288802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5604E0-B35E-457E-BDBC-65039BD1AC3A}"/>
              </a:ext>
            </a:extLst>
          </p:cNvPr>
          <p:cNvSpPr/>
          <p:nvPr/>
        </p:nvSpPr>
        <p:spPr>
          <a:xfrm>
            <a:off x="921327" y="478544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wb</a:t>
            </a:r>
            <a:endParaRPr lang="en-US" sz="3600" dirty="0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CB2E7BEA-2243-4309-AD92-BFEA1827AA2A}"/>
              </a:ext>
            </a:extLst>
          </p:cNvPr>
          <p:cNvSpPr/>
          <p:nvPr/>
        </p:nvSpPr>
        <p:spPr>
          <a:xfrm>
            <a:off x="2382982" y="5166440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24AECD-3594-4CF7-BB3B-3248C15C97A2}"/>
              </a:ext>
            </a:extLst>
          </p:cNvPr>
          <p:cNvSpPr/>
          <p:nvPr/>
        </p:nvSpPr>
        <p:spPr>
          <a:xfrm>
            <a:off x="4378037" y="4678393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writing only in binary format.</a:t>
            </a:r>
          </a:p>
        </p:txBody>
      </p:sp>
    </p:spTree>
    <p:extLst>
      <p:ext uri="{BB962C8B-B14F-4D97-AF65-F5344CB8AC3E}">
        <p14:creationId xmlns:p14="http://schemas.microsoft.com/office/powerpoint/2010/main" val="3192003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13FFA38F-438C-41A4-97CA-7CF9767C1406}"/>
              </a:ext>
            </a:extLst>
          </p:cNvPr>
          <p:cNvSpPr/>
          <p:nvPr/>
        </p:nvSpPr>
        <p:spPr>
          <a:xfrm>
            <a:off x="2369127" y="1336964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F9C686A0-C354-47B3-9794-CB0790AEB21E}"/>
              </a:ext>
            </a:extLst>
          </p:cNvPr>
          <p:cNvSpPr/>
          <p:nvPr/>
        </p:nvSpPr>
        <p:spPr>
          <a:xfrm>
            <a:off x="2369127" y="3241311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85FC4A-4927-417A-90D4-3BC1C2DBAB5E}"/>
              </a:ext>
            </a:extLst>
          </p:cNvPr>
          <p:cNvSpPr/>
          <p:nvPr/>
        </p:nvSpPr>
        <p:spPr>
          <a:xfrm>
            <a:off x="4350327" y="821208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appending.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13BEDC-87D0-42A2-AEA1-F8ABA09F66CE}"/>
              </a:ext>
            </a:extLst>
          </p:cNvPr>
          <p:cNvSpPr/>
          <p:nvPr/>
        </p:nvSpPr>
        <p:spPr>
          <a:xfrm>
            <a:off x="4350327" y="2753264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appending in binary format.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7267A2-4DB5-483F-ABDD-A3A7E2218CBC}"/>
              </a:ext>
            </a:extLst>
          </p:cNvPr>
          <p:cNvSpPr/>
          <p:nvPr/>
        </p:nvSpPr>
        <p:spPr>
          <a:xfrm>
            <a:off x="914400" y="99060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E3553D-8C72-4A47-9992-658716D6837D}"/>
              </a:ext>
            </a:extLst>
          </p:cNvPr>
          <p:cNvSpPr/>
          <p:nvPr/>
        </p:nvSpPr>
        <p:spPr>
          <a:xfrm>
            <a:off x="921327" y="288802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ab+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78A32A-8969-4042-96DC-517EE662F4C2}"/>
              </a:ext>
            </a:extLst>
          </p:cNvPr>
          <p:cNvSpPr/>
          <p:nvPr/>
        </p:nvSpPr>
        <p:spPr>
          <a:xfrm>
            <a:off x="921327" y="478544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a+</a:t>
            </a: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E3FDE1D8-6424-4696-910F-516EB9992101}"/>
              </a:ext>
            </a:extLst>
          </p:cNvPr>
          <p:cNvSpPr/>
          <p:nvPr/>
        </p:nvSpPr>
        <p:spPr>
          <a:xfrm>
            <a:off x="2382982" y="5166440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DA7900-0F6C-4AE4-BFE4-4AAE17439C01}"/>
              </a:ext>
            </a:extLst>
          </p:cNvPr>
          <p:cNvSpPr/>
          <p:nvPr/>
        </p:nvSpPr>
        <p:spPr>
          <a:xfrm>
            <a:off x="4378037" y="4678393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both appending and reading.</a:t>
            </a:r>
          </a:p>
        </p:txBody>
      </p:sp>
    </p:spTree>
    <p:extLst>
      <p:ext uri="{BB962C8B-B14F-4D97-AF65-F5344CB8AC3E}">
        <p14:creationId xmlns:p14="http://schemas.microsoft.com/office/powerpoint/2010/main" val="179548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14DF7BC9-8EDA-47E1-8296-5C67FA89B465}"/>
              </a:ext>
            </a:extLst>
          </p:cNvPr>
          <p:cNvSpPr/>
          <p:nvPr/>
        </p:nvSpPr>
        <p:spPr>
          <a:xfrm>
            <a:off x="2369127" y="1336964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6FCFF128-D052-44CB-A362-54DC3FBDE837}"/>
              </a:ext>
            </a:extLst>
          </p:cNvPr>
          <p:cNvSpPr/>
          <p:nvPr/>
        </p:nvSpPr>
        <p:spPr>
          <a:xfrm>
            <a:off x="2369127" y="3241311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042735-779C-4FF8-8CD2-838CC52C4AD1}"/>
              </a:ext>
            </a:extLst>
          </p:cNvPr>
          <p:cNvSpPr/>
          <p:nvPr/>
        </p:nvSpPr>
        <p:spPr>
          <a:xfrm>
            <a:off x="4350327" y="821208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5CFF9A-8042-4506-8404-933CE491E5E3}"/>
              </a:ext>
            </a:extLst>
          </p:cNvPr>
          <p:cNvSpPr/>
          <p:nvPr/>
        </p:nvSpPr>
        <p:spPr>
          <a:xfrm>
            <a:off x="4350327" y="2753264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both reading and writing.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12F2A8-DF02-4310-B1C7-B0A68B86C8D4}"/>
              </a:ext>
            </a:extLst>
          </p:cNvPr>
          <p:cNvSpPr/>
          <p:nvPr/>
        </p:nvSpPr>
        <p:spPr>
          <a:xfrm>
            <a:off x="914400" y="99060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ab+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8CDAEC-03BC-4F50-BEEF-5D0AA8C8C11A}"/>
              </a:ext>
            </a:extLst>
          </p:cNvPr>
          <p:cNvSpPr/>
          <p:nvPr/>
        </p:nvSpPr>
        <p:spPr>
          <a:xfrm>
            <a:off x="921327" y="288802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w+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19C71A-9ED4-49F3-A25B-E6DEA54124AA}"/>
              </a:ext>
            </a:extLst>
          </p:cNvPr>
          <p:cNvSpPr/>
          <p:nvPr/>
        </p:nvSpPr>
        <p:spPr>
          <a:xfrm>
            <a:off x="921327" y="478544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wb</a:t>
            </a:r>
            <a:r>
              <a:rPr lang="en-US" sz="2800" dirty="0"/>
              <a:t>+</a:t>
            </a: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96DE3C0E-1874-4E8A-BA94-17760F7321AD}"/>
              </a:ext>
            </a:extLst>
          </p:cNvPr>
          <p:cNvSpPr/>
          <p:nvPr/>
        </p:nvSpPr>
        <p:spPr>
          <a:xfrm>
            <a:off x="2382982" y="5166440"/>
            <a:ext cx="17526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EAADB3-BF37-4339-91FA-404896595018}"/>
              </a:ext>
            </a:extLst>
          </p:cNvPr>
          <p:cNvSpPr/>
          <p:nvPr/>
        </p:nvSpPr>
        <p:spPr>
          <a:xfrm>
            <a:off x="4378037" y="4678393"/>
            <a:ext cx="4191000" cy="1433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Opens a file for both reading and writing in binary format.</a:t>
            </a:r>
          </a:p>
        </p:txBody>
      </p:sp>
    </p:spTree>
    <p:extLst>
      <p:ext uri="{BB962C8B-B14F-4D97-AF65-F5344CB8AC3E}">
        <p14:creationId xmlns:p14="http://schemas.microsoft.com/office/powerpoint/2010/main" val="337451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A9941C-E631-42F6-8038-585D8A01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0D2DE-0242-4122-A7B0-95C5CE67AB23}"/>
              </a:ext>
            </a:extLst>
          </p:cNvPr>
          <p:cNvSpPr txBox="1"/>
          <p:nvPr/>
        </p:nvSpPr>
        <p:spPr>
          <a:xfrm>
            <a:off x="304800" y="3048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99794-5BD5-43D6-A8FE-E02F4F232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0421"/>
            <a:ext cx="9144000" cy="198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ABD3ED-E5AE-4698-9FE6-F7FFE1339568}"/>
              </a:ext>
            </a:extLst>
          </p:cNvPr>
          <p:cNvSpPr txBox="1"/>
          <p:nvPr/>
        </p:nvSpPr>
        <p:spPr>
          <a:xfrm>
            <a:off x="304800" y="35814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 a file</a:t>
            </a:r>
          </a:p>
        </p:txBody>
      </p:sp>
    </p:spTree>
    <p:extLst>
      <p:ext uri="{BB962C8B-B14F-4D97-AF65-F5344CB8AC3E}">
        <p14:creationId xmlns:p14="http://schemas.microsoft.com/office/powerpoint/2010/main" val="1496340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859C9-E779-4DC2-B7BE-B160E1AB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7161439" cy="1809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A327E-5426-4E96-BFF6-0CC979B04355}"/>
              </a:ext>
            </a:extLst>
          </p:cNvPr>
          <p:cNvSpPr txBox="1"/>
          <p:nvPr/>
        </p:nvSpPr>
        <p:spPr>
          <a:xfrm>
            <a:off x="304800" y="3048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a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9AEA3-BAE2-4567-B909-26324678F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724400"/>
            <a:ext cx="7161439" cy="160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1363F4-EBEB-457D-BA91-DD8135B469C4}"/>
              </a:ext>
            </a:extLst>
          </p:cNvPr>
          <p:cNvSpPr txBox="1"/>
          <p:nvPr/>
        </p:nvSpPr>
        <p:spPr>
          <a:xfrm>
            <a:off x="304800" y="382905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a file</a:t>
            </a:r>
          </a:p>
        </p:txBody>
      </p:sp>
    </p:spTree>
    <p:extLst>
      <p:ext uri="{BB962C8B-B14F-4D97-AF65-F5344CB8AC3E}">
        <p14:creationId xmlns:p14="http://schemas.microsoft.com/office/powerpoint/2010/main" val="1500081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0E35E3-2497-48F3-9827-BD24AE41A0F9}"/>
              </a:ext>
            </a:extLst>
          </p:cNvPr>
          <p:cNvSpPr/>
          <p:nvPr/>
        </p:nvSpPr>
        <p:spPr>
          <a:xfrm>
            <a:off x="318655" y="3810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CRAWLING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0B498-EADD-4505-A4E3-4A15090C9451}"/>
              </a:ext>
            </a:extLst>
          </p:cNvPr>
          <p:cNvSpPr txBox="1"/>
          <p:nvPr/>
        </p:nvSpPr>
        <p:spPr>
          <a:xfrm>
            <a:off x="318655" y="16764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CRAWLER is a program or automated script which browses the World Wide </a:t>
            </a:r>
            <a:r>
              <a:rPr lang="en-US" b="1" dirty="0"/>
              <a:t>Web</a:t>
            </a:r>
            <a:r>
              <a:rPr lang="en-US" dirty="0"/>
              <a:t> in a methodical, automated manner and the process is known as WEB CRAWLING</a:t>
            </a:r>
          </a:p>
        </p:txBody>
      </p:sp>
      <p:pic>
        <p:nvPicPr>
          <p:cNvPr id="2054" name="Picture 6" descr="https://www.mdpi.com/ijgi/ijgi-05-00136/article_deploy/html/images/ijgi-05-00136-g004.png">
            <a:extLst>
              <a:ext uri="{FF2B5EF4-FFF2-40B4-BE49-F238E27FC236}">
                <a16:creationId xmlns:a16="http://schemas.microsoft.com/office/drawing/2014/main" id="{F5499692-B9F0-42CB-BB87-3149475B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627531"/>
            <a:ext cx="9109364" cy="423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434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F6F7CA-D7E5-4F7B-8ABE-007BD14182B5}"/>
              </a:ext>
            </a:extLst>
          </p:cNvPr>
          <p:cNvSpPr/>
          <p:nvPr/>
        </p:nvSpPr>
        <p:spPr>
          <a:xfrm>
            <a:off x="318655" y="3810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 of Sequence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83E93C-3412-405B-BAE8-454EAB8DCE37}"/>
              </a:ext>
            </a:extLst>
          </p:cNvPr>
          <p:cNvSpPr/>
          <p:nvPr/>
        </p:nvSpPr>
        <p:spPr>
          <a:xfrm>
            <a:off x="318655" y="2057400"/>
            <a:ext cx="1738745" cy="1143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582122-B202-4C2D-BD2F-271C6B6A9EB5}"/>
              </a:ext>
            </a:extLst>
          </p:cNvPr>
          <p:cNvSpPr/>
          <p:nvPr/>
        </p:nvSpPr>
        <p:spPr>
          <a:xfrm>
            <a:off x="3716482" y="2057400"/>
            <a:ext cx="1738745" cy="1143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9005F-81DC-44B2-8EA2-A9053CB39AD7}"/>
              </a:ext>
            </a:extLst>
          </p:cNvPr>
          <p:cNvSpPr/>
          <p:nvPr/>
        </p:nvSpPr>
        <p:spPr>
          <a:xfrm>
            <a:off x="7079673" y="2057400"/>
            <a:ext cx="1738745" cy="1143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Dictionary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3C663D-8715-401C-ABFF-27B531E27046}"/>
              </a:ext>
            </a:extLst>
          </p:cNvPr>
          <p:cNvSpPr/>
          <p:nvPr/>
        </p:nvSpPr>
        <p:spPr>
          <a:xfrm>
            <a:off x="339437" y="4800600"/>
            <a:ext cx="1738745" cy="1143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Numeric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09C0E-A47F-4E61-B5EF-DBAD5E8A1BBD}"/>
              </a:ext>
            </a:extLst>
          </p:cNvPr>
          <p:cNvSpPr/>
          <p:nvPr/>
        </p:nvSpPr>
        <p:spPr>
          <a:xfrm>
            <a:off x="3737264" y="4800600"/>
            <a:ext cx="1738745" cy="1143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Tuple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7FCB6-BD38-4486-8EBB-C08FCFA6955D}"/>
              </a:ext>
            </a:extLst>
          </p:cNvPr>
          <p:cNvSpPr/>
          <p:nvPr/>
        </p:nvSpPr>
        <p:spPr>
          <a:xfrm>
            <a:off x="7100455" y="4800600"/>
            <a:ext cx="1738745" cy="1143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4CAEC2-9E9D-4DD5-A5E8-87834ADF348E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1188028" y="3200400"/>
            <a:ext cx="20782" cy="1600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384299-45EC-4FAF-9A03-D11FFD0255A0}"/>
              </a:ext>
            </a:extLst>
          </p:cNvPr>
          <p:cNvCxnSpPr/>
          <p:nvPr/>
        </p:nvCxnSpPr>
        <p:spPr>
          <a:xfrm>
            <a:off x="4582391" y="3200400"/>
            <a:ext cx="20782" cy="1600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52964C-97F5-4CD8-AEBB-491E2061DF40}"/>
              </a:ext>
            </a:extLst>
          </p:cNvPr>
          <p:cNvCxnSpPr/>
          <p:nvPr/>
        </p:nvCxnSpPr>
        <p:spPr>
          <a:xfrm>
            <a:off x="7949045" y="3200400"/>
            <a:ext cx="20782" cy="1600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AE4DBB-5515-4E10-BC87-5A9BD58924D6}"/>
              </a:ext>
            </a:extLst>
          </p:cNvPr>
          <p:cNvCxnSpPr/>
          <p:nvPr/>
        </p:nvCxnSpPr>
        <p:spPr>
          <a:xfrm>
            <a:off x="1208809" y="4000500"/>
            <a:ext cx="67610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481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s://pythonproject.files.wordpress.com/2014/04/list_slicing1.jpg">
            <a:extLst>
              <a:ext uri="{FF2B5EF4-FFF2-40B4-BE49-F238E27FC236}">
                <a16:creationId xmlns:a16="http://schemas.microsoft.com/office/drawing/2014/main" id="{A95C982E-87B0-45B1-8888-9D8BE2185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20431" r="19117" b="33989"/>
          <a:stretch/>
        </p:blipFill>
        <p:spPr bwMode="auto">
          <a:xfrm>
            <a:off x="228600" y="2590800"/>
            <a:ext cx="86868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931469-5DEF-4BA5-A3DC-707199FB2D4A}"/>
              </a:ext>
            </a:extLst>
          </p:cNvPr>
          <p:cNvSpPr/>
          <p:nvPr/>
        </p:nvSpPr>
        <p:spPr>
          <a:xfrm>
            <a:off x="318655" y="3810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16565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28600"/>
            <a:ext cx="838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COMPANIES USING PYTHON</a:t>
            </a:r>
          </a:p>
        </p:txBody>
      </p:sp>
      <p:pic>
        <p:nvPicPr>
          <p:cNvPr id="1026" name="Picture 2" descr="POWER💪 of PYTHON🐍">
            <a:extLst>
              <a:ext uri="{FF2B5EF4-FFF2-40B4-BE49-F238E27FC236}">
                <a16:creationId xmlns:a16="http://schemas.microsoft.com/office/drawing/2014/main" id="{2D7DEB9C-4ABD-6AFE-C6F5-8BF6F300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5" y="3048000"/>
            <a:ext cx="1486829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78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ED1AF4-6C99-404B-B483-9BB202A37BAB}"/>
              </a:ext>
            </a:extLst>
          </p:cNvPr>
          <p:cNvSpPr/>
          <p:nvPr/>
        </p:nvSpPr>
        <p:spPr>
          <a:xfrm>
            <a:off x="304800" y="3810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APPEND DATA IN LIST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65E847-30F8-4AA5-B365-2EE9F4B26799}"/>
              </a:ext>
            </a:extLst>
          </p:cNvPr>
          <p:cNvSpPr/>
          <p:nvPr/>
        </p:nvSpPr>
        <p:spPr>
          <a:xfrm>
            <a:off x="318655" y="3810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Appending items to LIST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DB20-AFAA-4619-B12D-84AFF3B7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" y="2514600"/>
            <a:ext cx="9045448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8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C90A7-39D1-4F91-83B7-997123D43A09}"/>
              </a:ext>
            </a:extLst>
          </p:cNvPr>
          <p:cNvSpPr txBox="1"/>
          <p:nvPr/>
        </p:nvSpPr>
        <p:spPr>
          <a:xfrm>
            <a:off x="304800" y="457200"/>
            <a:ext cx="838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5969"/>
                </a:solidFill>
              </a:rPr>
              <a:t>Note:- Only one element can be inserted into list at a time using append function.</a:t>
            </a:r>
          </a:p>
          <a:p>
            <a:endParaRPr lang="en-US" sz="2800" dirty="0">
              <a:solidFill>
                <a:srgbClr val="FF5969"/>
              </a:solidFill>
            </a:endParaRPr>
          </a:p>
          <a:p>
            <a:r>
              <a:rPr lang="en-US" sz="2800" dirty="0">
                <a:solidFill>
                  <a:srgbClr val="FF5969"/>
                </a:solidFill>
              </a:rPr>
              <a:t>Therefore, we have to use loop in order to append multiple values….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29BFC-DB24-4363-A49B-9E1DE4D7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76" y="3029815"/>
            <a:ext cx="8498412" cy="3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54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EF75-5359-484C-971E-C099C984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610600" cy="1782762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F5969"/>
                </a:solidFill>
              </a:rPr>
              <a:t>Append function append the value at the last of the list.</a:t>
            </a:r>
            <a:br>
              <a:rPr lang="en-US" sz="2800" dirty="0">
                <a:solidFill>
                  <a:srgbClr val="FF5969"/>
                </a:solidFill>
              </a:rPr>
            </a:br>
            <a:r>
              <a:rPr lang="en-US" sz="2800" dirty="0">
                <a:solidFill>
                  <a:srgbClr val="FF5969"/>
                </a:solidFill>
              </a:rPr>
              <a:t>If we have to insert a value in between list.</a:t>
            </a:r>
            <a:br>
              <a:rPr lang="en-US" sz="2800" dirty="0">
                <a:solidFill>
                  <a:srgbClr val="FF5969"/>
                </a:solidFill>
              </a:rPr>
            </a:br>
            <a:r>
              <a:rPr lang="en-US" sz="2800" dirty="0">
                <a:solidFill>
                  <a:srgbClr val="FF5969"/>
                </a:solidFill>
              </a:rPr>
              <a:t>Then the code will be as follows: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45274-AEDC-4E29-A23D-B17BD54B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2" y="2865437"/>
            <a:ext cx="8173716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21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97ECF6-238B-4766-9B03-09E9E3194457}"/>
              </a:ext>
            </a:extLst>
          </p:cNvPr>
          <p:cNvSpPr/>
          <p:nvPr/>
        </p:nvSpPr>
        <p:spPr>
          <a:xfrm>
            <a:off x="318655" y="353291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Deleting items from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21BDB-674D-4ED1-8386-E9E726BF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46" y="2352674"/>
            <a:ext cx="8138707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1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9FF7BB-732B-47A9-A901-A87470C3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58" y="381000"/>
            <a:ext cx="8610600" cy="1782762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F5969"/>
                </a:solidFill>
              </a:rPr>
              <a:t>Pop function will delete the value from the last of the list.</a:t>
            </a:r>
            <a:br>
              <a:rPr lang="en-US" sz="2800" dirty="0">
                <a:solidFill>
                  <a:srgbClr val="FF5969"/>
                </a:solidFill>
              </a:rPr>
            </a:br>
            <a:r>
              <a:rPr lang="en-US" sz="2800" dirty="0">
                <a:solidFill>
                  <a:srgbClr val="FF5969"/>
                </a:solidFill>
              </a:rPr>
              <a:t>If we have to delete a value from  between list.</a:t>
            </a:r>
            <a:br>
              <a:rPr lang="en-US" sz="2800" dirty="0">
                <a:solidFill>
                  <a:srgbClr val="FF5969"/>
                </a:solidFill>
              </a:rPr>
            </a:br>
            <a:r>
              <a:rPr lang="en-US" sz="2800" dirty="0">
                <a:solidFill>
                  <a:srgbClr val="FF5969"/>
                </a:solidFill>
              </a:rPr>
              <a:t>Then the code will be as follows: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CEE1A-002D-4A1A-8B9D-07B0FFA1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8" y="2557462"/>
            <a:ext cx="8644330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9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9C3454-E4AA-4E41-9732-4DD0F4B4FCD6}"/>
              </a:ext>
            </a:extLst>
          </p:cNvPr>
          <p:cNvSpPr/>
          <p:nvPr/>
        </p:nvSpPr>
        <p:spPr>
          <a:xfrm>
            <a:off x="304800" y="522008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Slicing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70FE6-B9B1-4A38-8946-36F9FAB71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0"/>
            <a:ext cx="8534400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31B29-5775-443A-AB34-D3B0FFA066F9}"/>
              </a:ext>
            </a:extLst>
          </p:cNvPr>
          <p:cNvSpPr txBox="1"/>
          <p:nvPr/>
        </p:nvSpPr>
        <p:spPr>
          <a:xfrm>
            <a:off x="3567545" y="3195935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5969"/>
                </a:solidFill>
              </a:rPr>
              <a:t># here 2 is no of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8C388-E385-4B9C-ACC2-2B41EBDB39B6}"/>
              </a:ext>
            </a:extLst>
          </p:cNvPr>
          <p:cNvSpPr txBox="1"/>
          <p:nvPr/>
        </p:nvSpPr>
        <p:spPr>
          <a:xfrm>
            <a:off x="3269672" y="4495800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5969"/>
                </a:solidFill>
              </a:rPr>
              <a:t># -1 to list from backside to get its reversed</a:t>
            </a:r>
          </a:p>
        </p:txBody>
      </p:sp>
    </p:spTree>
    <p:extLst>
      <p:ext uri="{BB962C8B-B14F-4D97-AF65-F5344CB8AC3E}">
        <p14:creationId xmlns:p14="http://schemas.microsoft.com/office/powerpoint/2010/main" val="918010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5D9EFD-32D8-46DF-A895-DD78F0A754D2}"/>
              </a:ext>
            </a:extLst>
          </p:cNvPr>
          <p:cNvSpPr/>
          <p:nvPr/>
        </p:nvSpPr>
        <p:spPr>
          <a:xfrm>
            <a:off x="318655" y="325582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D9462-D889-4B63-A6AB-9D020B97BF4E}"/>
              </a:ext>
            </a:extLst>
          </p:cNvPr>
          <p:cNvSpPr/>
          <p:nvPr/>
        </p:nvSpPr>
        <p:spPr>
          <a:xfrm>
            <a:off x="457200" y="17526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0218A-DCFA-440C-BFB1-4436585F8F20}"/>
              </a:ext>
            </a:extLst>
          </p:cNvPr>
          <p:cNvSpPr txBox="1"/>
          <p:nvPr/>
        </p:nvSpPr>
        <p:spPr>
          <a:xfrm>
            <a:off x="3048000" y="1803112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Used to insert items into list 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DF7FE-BEAD-42FF-B937-E24213F644D9}"/>
              </a:ext>
            </a:extLst>
          </p:cNvPr>
          <p:cNvSpPr/>
          <p:nvPr/>
        </p:nvSpPr>
        <p:spPr>
          <a:xfrm>
            <a:off x="6734175" y="3880993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48AD0-21D2-4E29-B7DC-EAE329684072}"/>
              </a:ext>
            </a:extLst>
          </p:cNvPr>
          <p:cNvSpPr txBox="1"/>
          <p:nvPr/>
        </p:nvSpPr>
        <p:spPr>
          <a:xfrm>
            <a:off x="428625" y="3880992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Returns the count of no of items in a list.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69282-7B3C-4583-A876-D915418B3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87"/>
          <a:stretch/>
        </p:blipFill>
        <p:spPr>
          <a:xfrm>
            <a:off x="457200" y="2867890"/>
            <a:ext cx="5381625" cy="584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9F375-6287-49BE-B247-235B1F78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6" y="5210177"/>
            <a:ext cx="48006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05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AE10C9-C63D-4D2C-868D-EF7529B925EE}"/>
              </a:ext>
            </a:extLst>
          </p:cNvPr>
          <p:cNvSpPr/>
          <p:nvPr/>
        </p:nvSpPr>
        <p:spPr>
          <a:xfrm>
            <a:off x="428625" y="673689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extend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58940-5DEE-460E-81AE-F226D118AB19}"/>
              </a:ext>
            </a:extLst>
          </p:cNvPr>
          <p:cNvSpPr txBox="1"/>
          <p:nvPr/>
        </p:nvSpPr>
        <p:spPr>
          <a:xfrm>
            <a:off x="3112077" y="477980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Add all elements to a list of another list.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0172E-2692-498D-B2E3-3BAAECAB2C46}"/>
              </a:ext>
            </a:extLst>
          </p:cNvPr>
          <p:cNvSpPr/>
          <p:nvPr/>
        </p:nvSpPr>
        <p:spPr>
          <a:xfrm>
            <a:off x="6692611" y="3828186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D659B-2D62-4932-B275-5B274F93C13D}"/>
              </a:ext>
            </a:extLst>
          </p:cNvPr>
          <p:cNvSpPr txBox="1"/>
          <p:nvPr/>
        </p:nvSpPr>
        <p:spPr>
          <a:xfrm>
            <a:off x="387061" y="3828185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Returns index of the first matched item.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E3F9D-6E2B-4CDF-89CC-CE2B9626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758674"/>
            <a:ext cx="4629150" cy="1670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479A4-B11B-4250-8F7C-EB0A02B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942599"/>
            <a:ext cx="3867150" cy="12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82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FFBC63-387A-46AC-BBD1-302DECC7532A}"/>
              </a:ext>
            </a:extLst>
          </p:cNvPr>
          <p:cNvSpPr/>
          <p:nvPr/>
        </p:nvSpPr>
        <p:spPr>
          <a:xfrm>
            <a:off x="428625" y="64598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16E95-DE85-4F08-9B30-9A1978739F4B}"/>
              </a:ext>
            </a:extLst>
          </p:cNvPr>
          <p:cNvSpPr txBox="1"/>
          <p:nvPr/>
        </p:nvSpPr>
        <p:spPr>
          <a:xfrm>
            <a:off x="3112077" y="450271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Insert an element at defined index.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64BF1-D9A7-4F99-BBA6-982B906754DB}"/>
              </a:ext>
            </a:extLst>
          </p:cNvPr>
          <p:cNvSpPr/>
          <p:nvPr/>
        </p:nvSpPr>
        <p:spPr>
          <a:xfrm>
            <a:off x="6741102" y="39624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4FB83-9B31-4FFC-A7D9-6152AFE2CFAE}"/>
              </a:ext>
            </a:extLst>
          </p:cNvPr>
          <p:cNvSpPr txBox="1"/>
          <p:nvPr/>
        </p:nvSpPr>
        <p:spPr>
          <a:xfrm>
            <a:off x="435552" y="3962399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Removes and returns an element at the given index.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248520-47F2-4B7C-846F-CE62B0958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766034"/>
            <a:ext cx="4271963" cy="1662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E7122C-B743-4228-9020-108BF3526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9" b="4523"/>
          <a:stretch/>
        </p:blipFill>
        <p:spPr>
          <a:xfrm>
            <a:off x="533400" y="5356899"/>
            <a:ext cx="3282440" cy="102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75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89EAB-087A-4570-AA0A-35E68FF2A8FF}"/>
              </a:ext>
            </a:extLst>
          </p:cNvPr>
          <p:cNvSpPr/>
          <p:nvPr/>
        </p:nvSpPr>
        <p:spPr>
          <a:xfrm>
            <a:off x="428625" y="673689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C871E-F23E-4B1B-ABC1-F022B8E1C835}"/>
              </a:ext>
            </a:extLst>
          </p:cNvPr>
          <p:cNvSpPr txBox="1"/>
          <p:nvPr/>
        </p:nvSpPr>
        <p:spPr>
          <a:xfrm>
            <a:off x="3112077" y="477980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Returns a shallow copy of list.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6D7A-A2B9-46AC-81E9-7828E948A18A}"/>
              </a:ext>
            </a:extLst>
          </p:cNvPr>
          <p:cNvSpPr/>
          <p:nvPr/>
        </p:nvSpPr>
        <p:spPr>
          <a:xfrm>
            <a:off x="6575713" y="3888662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remove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AACC4-80B0-43D1-B0C2-E307022798D8}"/>
              </a:ext>
            </a:extLst>
          </p:cNvPr>
          <p:cNvSpPr txBox="1"/>
          <p:nvPr/>
        </p:nvSpPr>
        <p:spPr>
          <a:xfrm>
            <a:off x="270163" y="3888661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Removes an item from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0B5D6-A829-430C-A9DC-524E7130E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98" y="1694157"/>
            <a:ext cx="4302702" cy="1734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95F34-2D5B-4F07-BE65-AADA6315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4" y="4865830"/>
            <a:ext cx="5249574" cy="15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WER💪 of PYTHON🐍">
            <a:extLst>
              <a:ext uri="{FF2B5EF4-FFF2-40B4-BE49-F238E27FC236}">
                <a16:creationId xmlns:a16="http://schemas.microsoft.com/office/drawing/2014/main" id="{81EE3854-4912-2B28-C963-7A0A8536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2D5A39-282F-7AC9-4FC9-4581D7A26E09}"/>
              </a:ext>
            </a:extLst>
          </p:cNvPr>
          <p:cNvSpPr/>
          <p:nvPr/>
        </p:nvSpPr>
        <p:spPr>
          <a:xfrm>
            <a:off x="304800" y="228600"/>
            <a:ext cx="838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COMPANIES USING PYTHON</a:t>
            </a:r>
          </a:p>
        </p:txBody>
      </p:sp>
    </p:spTree>
    <p:extLst>
      <p:ext uri="{BB962C8B-B14F-4D97-AF65-F5344CB8AC3E}">
        <p14:creationId xmlns:p14="http://schemas.microsoft.com/office/powerpoint/2010/main" val="30410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02221C-F56F-4C17-B121-4D37EEACBC43}"/>
              </a:ext>
            </a:extLst>
          </p:cNvPr>
          <p:cNvSpPr/>
          <p:nvPr/>
        </p:nvSpPr>
        <p:spPr>
          <a:xfrm>
            <a:off x="428625" y="673689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reverse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33DAF-A1BD-43EC-94DA-8EB088BB5BBF}"/>
              </a:ext>
            </a:extLst>
          </p:cNvPr>
          <p:cNvSpPr txBox="1"/>
          <p:nvPr/>
        </p:nvSpPr>
        <p:spPr>
          <a:xfrm>
            <a:off x="3112077" y="477980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Reverse the order of item in a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E786BC-8C65-4D99-B112-483FF97F644A}"/>
              </a:ext>
            </a:extLst>
          </p:cNvPr>
          <p:cNvSpPr/>
          <p:nvPr/>
        </p:nvSpPr>
        <p:spPr>
          <a:xfrm>
            <a:off x="6692611" y="3429001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2C757-B534-46E7-AB22-8293082E9728}"/>
              </a:ext>
            </a:extLst>
          </p:cNvPr>
          <p:cNvSpPr txBox="1"/>
          <p:nvPr/>
        </p:nvSpPr>
        <p:spPr>
          <a:xfrm>
            <a:off x="387061" y="3429000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969"/>
                </a:solidFill>
              </a:rPr>
              <a:t>Sort items in a list in ascending order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A51BC-8CC1-4C7D-AA19-FBC53D56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43" y="4724400"/>
            <a:ext cx="4316557" cy="1473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B313E-1A3B-4F91-9287-1B094B4CB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773380"/>
            <a:ext cx="3840279" cy="13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0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7B0812-76FB-4952-820F-323C787EF9C4}"/>
              </a:ext>
            </a:extLst>
          </p:cNvPr>
          <p:cNvSpPr/>
          <p:nvPr/>
        </p:nvSpPr>
        <p:spPr>
          <a:xfrm>
            <a:off x="318655" y="381000"/>
            <a:ext cx="8534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TUPLES</a:t>
            </a:r>
          </a:p>
        </p:txBody>
      </p:sp>
      <p:pic>
        <p:nvPicPr>
          <p:cNvPr id="5" name="Picture 4" descr="https://pythonproject.files.wordpress.com/2014/04/list_slicing1.jpg">
            <a:extLst>
              <a:ext uri="{FF2B5EF4-FFF2-40B4-BE49-F238E27FC236}">
                <a16:creationId xmlns:a16="http://schemas.microsoft.com/office/drawing/2014/main" id="{B1CEF456-A33C-4492-8FCB-1197F7107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35995" r="19117" b="33989"/>
          <a:stretch/>
        </p:blipFill>
        <p:spPr bwMode="auto">
          <a:xfrm>
            <a:off x="228600" y="3657600"/>
            <a:ext cx="86868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977D2-2568-4945-957B-C1C2AB890024}"/>
              </a:ext>
            </a:extLst>
          </p:cNvPr>
          <p:cNvSpPr txBox="1"/>
          <p:nvPr/>
        </p:nvSpPr>
        <p:spPr>
          <a:xfrm>
            <a:off x="803564" y="2425868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T = (‘a’ , ’b’ , ’c’ , ’d’ , ’e’)</a:t>
            </a:r>
          </a:p>
        </p:txBody>
      </p:sp>
    </p:spTree>
    <p:extLst>
      <p:ext uri="{BB962C8B-B14F-4D97-AF65-F5344CB8AC3E}">
        <p14:creationId xmlns:p14="http://schemas.microsoft.com/office/powerpoint/2010/main" val="2678874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DB9953A-635D-4460-BCB3-2B8D00F0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04787"/>
            <a:ext cx="83534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5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C843C-3628-4535-9132-B412A459771C}"/>
              </a:ext>
            </a:extLst>
          </p:cNvPr>
          <p:cNvSpPr txBox="1"/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simple function  to find sum of two numbers.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7E60C-DC09-496B-A2D5-3BB80359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46791"/>
            <a:ext cx="8178799" cy="32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578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13F54C-2FB8-45E2-9746-E47DC467244F}"/>
              </a:ext>
            </a:extLst>
          </p:cNvPr>
          <p:cNvSpPr txBox="1"/>
          <p:nvPr/>
        </p:nvSpPr>
        <p:spPr>
          <a:xfrm>
            <a:off x="304800" y="3810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Note :</a:t>
            </a:r>
            <a:r>
              <a:rPr lang="en-US" dirty="0"/>
              <a:t> </a:t>
            </a:r>
            <a:r>
              <a:rPr lang="en-US" sz="3600" dirty="0">
                <a:solidFill>
                  <a:srgbClr val="FF5969"/>
                </a:solidFill>
              </a:rPr>
              <a:t>By Default,  Function returns none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36B2D-04E5-4DDE-BA2F-7825C1C4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7968002" cy="1976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7D493-F7FE-44DA-B88D-D858A8392EDE}"/>
              </a:ext>
            </a:extLst>
          </p:cNvPr>
          <p:cNvSpPr txBox="1"/>
          <p:nvPr/>
        </p:nvSpPr>
        <p:spPr>
          <a:xfrm>
            <a:off x="457200" y="430190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OUTPUT 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ADC35-15A4-4B9D-9D34-D5E2D601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17" y="4391962"/>
            <a:ext cx="2857901" cy="10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10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52D05-4801-42F6-8441-7FF2FEBC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1752600"/>
            <a:ext cx="3465297" cy="43624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8522FD-D9F6-4B68-B1BF-4654BC1DCAEC}"/>
              </a:ext>
            </a:extLst>
          </p:cNvPr>
          <p:cNvSpPr/>
          <p:nvPr/>
        </p:nvSpPr>
        <p:spPr>
          <a:xfrm>
            <a:off x="4572000" y="1885951"/>
            <a:ext cx="4182497" cy="685800"/>
          </a:xfrm>
          <a:prstGeom prst="rect">
            <a:avLst/>
          </a:prstGeom>
          <a:solidFill>
            <a:srgbClr val="EB1D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User Defined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462A5-8844-4BFD-BC40-4E0646ABEEF1}"/>
              </a:ext>
            </a:extLst>
          </p:cNvPr>
          <p:cNvSpPr/>
          <p:nvPr/>
        </p:nvSpPr>
        <p:spPr>
          <a:xfrm>
            <a:off x="4572000" y="2857502"/>
            <a:ext cx="4182497" cy="685800"/>
          </a:xfrm>
          <a:prstGeom prst="rect">
            <a:avLst/>
          </a:prstGeom>
          <a:solidFill>
            <a:srgbClr val="F482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Built-in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44D85-9FA6-4523-8C25-A31D1F0AA1F7}"/>
              </a:ext>
            </a:extLst>
          </p:cNvPr>
          <p:cNvSpPr/>
          <p:nvPr/>
        </p:nvSpPr>
        <p:spPr>
          <a:xfrm>
            <a:off x="4572000" y="3829053"/>
            <a:ext cx="4182497" cy="685800"/>
          </a:xfrm>
          <a:prstGeom prst="rect">
            <a:avLst/>
          </a:prstGeom>
          <a:solidFill>
            <a:srgbClr val="F0CB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Lambda 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279AC9-1055-42D9-A3F6-CFB22246D2A4}"/>
              </a:ext>
            </a:extLst>
          </p:cNvPr>
          <p:cNvSpPr/>
          <p:nvPr/>
        </p:nvSpPr>
        <p:spPr>
          <a:xfrm>
            <a:off x="4572000" y="4772027"/>
            <a:ext cx="4182497" cy="685800"/>
          </a:xfrm>
          <a:prstGeom prst="rect">
            <a:avLst/>
          </a:prstGeom>
          <a:solidFill>
            <a:srgbClr val="006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Recursion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11E7C-F7D2-4073-AF68-3B4002648719}"/>
              </a:ext>
            </a:extLst>
          </p:cNvPr>
          <p:cNvSpPr/>
          <p:nvPr/>
        </p:nvSpPr>
        <p:spPr>
          <a:xfrm>
            <a:off x="414769" y="414758"/>
            <a:ext cx="8194783" cy="97848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FUNCTION TYPES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33269-C349-46EE-BD86-B6E32CC79B99}"/>
              </a:ext>
            </a:extLst>
          </p:cNvPr>
          <p:cNvCxnSpPr/>
          <p:nvPr/>
        </p:nvCxnSpPr>
        <p:spPr>
          <a:xfrm>
            <a:off x="1905000" y="2209800"/>
            <a:ext cx="2514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9B667-C27A-4E70-A437-853CBE46EC50}"/>
              </a:ext>
            </a:extLst>
          </p:cNvPr>
          <p:cNvCxnSpPr>
            <a:cxnSpLocks/>
          </p:cNvCxnSpPr>
          <p:nvPr/>
        </p:nvCxnSpPr>
        <p:spPr>
          <a:xfrm>
            <a:off x="2438400" y="31242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4F1576-AB71-4F91-80B8-40A83DA25044}"/>
              </a:ext>
            </a:extLst>
          </p:cNvPr>
          <p:cNvCxnSpPr>
            <a:cxnSpLocks/>
          </p:cNvCxnSpPr>
          <p:nvPr/>
        </p:nvCxnSpPr>
        <p:spPr>
          <a:xfrm>
            <a:off x="2973461" y="4114800"/>
            <a:ext cx="14461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0661BB-34A4-49BB-B938-AFB1A9F8FE0C}"/>
              </a:ext>
            </a:extLst>
          </p:cNvPr>
          <p:cNvCxnSpPr>
            <a:cxnSpLocks/>
          </p:cNvCxnSpPr>
          <p:nvPr/>
        </p:nvCxnSpPr>
        <p:spPr>
          <a:xfrm>
            <a:off x="3429000" y="50292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41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94A52F-8E00-4C3E-ACCE-CBF00A002CD0}"/>
              </a:ext>
            </a:extLst>
          </p:cNvPr>
          <p:cNvSpPr/>
          <p:nvPr/>
        </p:nvSpPr>
        <p:spPr>
          <a:xfrm>
            <a:off x="414769" y="414758"/>
            <a:ext cx="8194783" cy="97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Built In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AA23A-BE04-45C0-9494-D4B2E9883E9A}"/>
              </a:ext>
            </a:extLst>
          </p:cNvPr>
          <p:cNvSpPr/>
          <p:nvPr/>
        </p:nvSpPr>
        <p:spPr>
          <a:xfrm>
            <a:off x="457200" y="17526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sorted()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637AC-939A-4138-B07C-D4145DF886E2}"/>
              </a:ext>
            </a:extLst>
          </p:cNvPr>
          <p:cNvSpPr txBox="1"/>
          <p:nvPr/>
        </p:nvSpPr>
        <p:spPr>
          <a:xfrm>
            <a:off x="3048000" y="1618446"/>
            <a:ext cx="541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Returns a new sorted list from the items of the </a:t>
            </a:r>
            <a:r>
              <a:rPr lang="en-US" sz="2800" b="1" dirty="0" err="1">
                <a:solidFill>
                  <a:srgbClr val="FF5969"/>
                </a:solidFill>
              </a:rPr>
              <a:t>iterables</a:t>
            </a:r>
            <a:r>
              <a:rPr lang="en-US" sz="2800" b="1" dirty="0">
                <a:solidFill>
                  <a:srgbClr val="FF5969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BEBCA-2608-4271-B9A2-D26A35A2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" y="2797752"/>
            <a:ext cx="6286500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59D0F2-B409-4C79-A447-C608E9D2507E}"/>
              </a:ext>
            </a:extLst>
          </p:cNvPr>
          <p:cNvSpPr txBox="1"/>
          <p:nvPr/>
        </p:nvSpPr>
        <p:spPr>
          <a:xfrm>
            <a:off x="273627" y="5239554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Output 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371BDE-65CF-4D48-A8B1-689540B6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130" y="5222557"/>
            <a:ext cx="7121244" cy="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D533DD-E3C8-4976-87D6-05CC00D6A2CB}"/>
              </a:ext>
            </a:extLst>
          </p:cNvPr>
          <p:cNvSpPr/>
          <p:nvPr/>
        </p:nvSpPr>
        <p:spPr>
          <a:xfrm>
            <a:off x="381000" y="6858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all()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5FCDE-791D-4718-AB5C-5619A8C6F891}"/>
              </a:ext>
            </a:extLst>
          </p:cNvPr>
          <p:cNvSpPr txBox="1"/>
          <p:nvPr/>
        </p:nvSpPr>
        <p:spPr>
          <a:xfrm>
            <a:off x="2971800" y="551646"/>
            <a:ext cx="541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Returns True if all variables of supplied </a:t>
            </a:r>
            <a:r>
              <a:rPr lang="en-US" sz="2800" b="1" dirty="0" err="1">
                <a:solidFill>
                  <a:srgbClr val="FF5969"/>
                </a:solidFill>
              </a:rPr>
              <a:t>iterables</a:t>
            </a:r>
            <a:r>
              <a:rPr lang="en-US" sz="2800" b="1" dirty="0">
                <a:solidFill>
                  <a:srgbClr val="FF5969"/>
                </a:solidFill>
              </a:rPr>
              <a:t> are 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3025D-180F-4073-9D60-65917A58C337}"/>
              </a:ext>
            </a:extLst>
          </p:cNvPr>
          <p:cNvSpPr txBox="1"/>
          <p:nvPr/>
        </p:nvSpPr>
        <p:spPr>
          <a:xfrm>
            <a:off x="381000" y="47244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Output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37992-7DE0-40A6-981F-1CFB5AF0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1200"/>
            <a:ext cx="6743700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01464-6DE7-4C29-A5E6-860C7215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561820"/>
            <a:ext cx="175059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965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2CF87E-E013-4B69-917E-196583FA4E5F}"/>
              </a:ext>
            </a:extLst>
          </p:cNvPr>
          <p:cNvSpPr/>
          <p:nvPr/>
        </p:nvSpPr>
        <p:spPr>
          <a:xfrm>
            <a:off x="381000" y="6858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any()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DF078-576D-4888-A4AE-CFE9A0003046}"/>
              </a:ext>
            </a:extLst>
          </p:cNvPr>
          <p:cNvSpPr txBox="1"/>
          <p:nvPr/>
        </p:nvSpPr>
        <p:spPr>
          <a:xfrm>
            <a:off x="2971800" y="551646"/>
            <a:ext cx="541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Returns True if any variable of supplied </a:t>
            </a:r>
            <a:r>
              <a:rPr lang="en-US" sz="2800" b="1" dirty="0" err="1">
                <a:solidFill>
                  <a:srgbClr val="FF5969"/>
                </a:solidFill>
              </a:rPr>
              <a:t>iterables</a:t>
            </a:r>
            <a:r>
              <a:rPr lang="en-US" sz="2800" b="1" dirty="0">
                <a:solidFill>
                  <a:srgbClr val="FF5969"/>
                </a:solidFill>
              </a:rPr>
              <a:t> are 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C2726-1DC4-4B62-ADBD-88504414B29A}"/>
              </a:ext>
            </a:extLst>
          </p:cNvPr>
          <p:cNvSpPr txBox="1"/>
          <p:nvPr/>
        </p:nvSpPr>
        <p:spPr>
          <a:xfrm>
            <a:off x="381000" y="47244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Output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E079E-0D65-453B-9E25-D897EB0C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561820"/>
            <a:ext cx="1750595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5D6F4-7806-4AFC-A75D-119EF84C5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" r="1048"/>
          <a:stretch/>
        </p:blipFill>
        <p:spPr>
          <a:xfrm>
            <a:off x="76199" y="2439054"/>
            <a:ext cx="9067801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037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37E06-A373-4F98-94E9-C9ED4126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133600"/>
            <a:ext cx="4257675" cy="1480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5AD073-870E-4104-BDCC-3E54D0E96963}"/>
              </a:ext>
            </a:extLst>
          </p:cNvPr>
          <p:cNvSpPr/>
          <p:nvPr/>
        </p:nvSpPr>
        <p:spPr>
          <a:xfrm>
            <a:off x="381000" y="6858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bool()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57323-0F43-45A2-8B98-F0D8E43BF10A}"/>
              </a:ext>
            </a:extLst>
          </p:cNvPr>
          <p:cNvSpPr txBox="1"/>
          <p:nvPr/>
        </p:nvSpPr>
        <p:spPr>
          <a:xfrm>
            <a:off x="2971800" y="551646"/>
            <a:ext cx="541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Returns Boolean value either True or False based on logical testing procedure.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C299B-8474-43E4-835A-9DBD1FD5848F}"/>
              </a:ext>
            </a:extLst>
          </p:cNvPr>
          <p:cNvSpPr txBox="1"/>
          <p:nvPr/>
        </p:nvSpPr>
        <p:spPr>
          <a:xfrm>
            <a:off x="381000" y="47244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Output 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A68DB-90ED-4940-83DB-BBC6F80C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84" y="4724400"/>
            <a:ext cx="1658216" cy="1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8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28600" y="200891"/>
            <a:ext cx="8610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APPLICATIONS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2C46D937-E49B-4FBE-A88C-87A60CDBBC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2666874"/>
                  </p:ext>
                </p:extLst>
              </p:nvPr>
            </p:nvGraphicFramePr>
            <p:xfrm>
              <a:off x="310467" y="1559280"/>
              <a:ext cx="4490133" cy="2481723"/>
            </p:xfrm>
            <a:graphic>
              <a:graphicData uri="http://schemas.microsoft.com/office/powerpoint/2016/slidezoom">
                <pslz:sldZm>
                  <pslz:sldZmObj sldId="277" cId="4177146705">
                    <pslz:zmPr id="{7E036344-3BCF-44E9-8282-4C8F37331B02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90133" cy="24817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C46D937-E49B-4FBE-A88C-87A60CDBBC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467" y="1559280"/>
                <a:ext cx="4490133" cy="2481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5ECECEE-19F7-4A7F-95BC-A251F5C51F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187345"/>
                  </p:ext>
                </p:extLst>
              </p:nvPr>
            </p:nvGraphicFramePr>
            <p:xfrm>
              <a:off x="4953001" y="1550362"/>
              <a:ext cx="3880532" cy="2335838"/>
            </p:xfrm>
            <a:graphic>
              <a:graphicData uri="http://schemas.microsoft.com/office/powerpoint/2016/slidezoom">
                <pslz:sldZm>
                  <pslz:sldZmObj sldId="278" cId="3886178178">
                    <pslz:zmPr id="{99990D77-117B-4297-9C0A-3446332DA86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0532" cy="23358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5ECECEE-19F7-4A7F-95BC-A251F5C51F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3001" y="1550362"/>
                <a:ext cx="3880532" cy="23358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690FF67-8B21-4558-B4FD-F097F1A45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1269223"/>
                  </p:ext>
                </p:extLst>
              </p:nvPr>
            </p:nvGraphicFramePr>
            <p:xfrm>
              <a:off x="310466" y="4150054"/>
              <a:ext cx="4261533" cy="2479346"/>
            </p:xfrm>
            <a:graphic>
              <a:graphicData uri="http://schemas.microsoft.com/office/powerpoint/2016/slidezoom">
                <pslz:sldZm>
                  <pslz:sldZmObj sldId="279" cId="2433434055">
                    <pslz:zmPr id="{0BD18D0A-BA59-4F71-9DB3-AD2CFE9FB75D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61533" cy="2479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690FF67-8B21-4558-B4FD-F097F1A45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466" y="4150054"/>
                <a:ext cx="4261533" cy="2479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95959E4-9AE3-464B-A411-FCFEBE35A7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1289865"/>
                  </p:ext>
                </p:extLst>
              </p:nvPr>
            </p:nvGraphicFramePr>
            <p:xfrm>
              <a:off x="4953001" y="4150054"/>
              <a:ext cx="3962399" cy="2479346"/>
            </p:xfrm>
            <a:graphic>
              <a:graphicData uri="http://schemas.microsoft.com/office/powerpoint/2016/slidezoom">
                <pslz:sldZm>
                  <pslz:sldZmObj sldId="280" cId="2966936354">
                    <pslz:zmPr id="{0029D238-5694-4582-B37C-24184E6E87DD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399" cy="2479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95959E4-9AE3-464B-A411-FCFEBE35A7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53001" y="4150054"/>
                <a:ext cx="3962399" cy="2479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20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BACD3D-F3D3-4886-9EF0-237D81D667E9}"/>
              </a:ext>
            </a:extLst>
          </p:cNvPr>
          <p:cNvSpPr/>
          <p:nvPr/>
        </p:nvSpPr>
        <p:spPr>
          <a:xfrm>
            <a:off x="381000" y="685800"/>
            <a:ext cx="2209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enumerate()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7ADD7-657B-469E-A5FF-525F22FA7107}"/>
              </a:ext>
            </a:extLst>
          </p:cNvPr>
          <p:cNvSpPr txBox="1"/>
          <p:nvPr/>
        </p:nvSpPr>
        <p:spPr>
          <a:xfrm>
            <a:off x="2971800" y="551646"/>
            <a:ext cx="541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Returns an enumerate Object with items and there index values.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91EE5-24D3-4646-8C7C-58D90204EFDA}"/>
              </a:ext>
            </a:extLst>
          </p:cNvPr>
          <p:cNvSpPr txBox="1"/>
          <p:nvPr/>
        </p:nvSpPr>
        <p:spPr>
          <a:xfrm>
            <a:off x="353291" y="4495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</a:rPr>
              <a:t>Output 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49ECC-8088-4204-8B90-D312FA06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95800"/>
            <a:ext cx="2171700" cy="22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024FC-D65B-4843-AE8D-F2975D3B4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9" y="1828800"/>
            <a:ext cx="7050034" cy="232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35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6FD75D-20FE-4BA9-BD63-3EB03B4D48CA}"/>
              </a:ext>
            </a:extLst>
          </p:cNvPr>
          <p:cNvSpPr/>
          <p:nvPr/>
        </p:nvSpPr>
        <p:spPr>
          <a:xfrm>
            <a:off x="414769" y="414758"/>
            <a:ext cx="8194783" cy="97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Lambda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4D81D-B614-4A37-AE7A-0AA035063BEE}"/>
              </a:ext>
            </a:extLst>
          </p:cNvPr>
          <p:cNvSpPr txBox="1"/>
          <p:nvPr/>
        </p:nvSpPr>
        <p:spPr>
          <a:xfrm>
            <a:off x="449405" y="2175164"/>
            <a:ext cx="8194783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A </a:t>
            </a:r>
            <a:r>
              <a:rPr lang="en-US" sz="2400" b="1" dirty="0"/>
              <a:t>lambda function</a:t>
            </a:r>
            <a:r>
              <a:rPr lang="en-US" sz="2400" dirty="0"/>
              <a:t> is a small anonymous </a:t>
            </a:r>
            <a:r>
              <a:rPr lang="en-US" sz="2400" b="1" dirty="0"/>
              <a:t>function.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A </a:t>
            </a:r>
            <a:r>
              <a:rPr lang="en-US" sz="2400" b="1" dirty="0"/>
              <a:t>lambda function</a:t>
            </a:r>
            <a:r>
              <a:rPr lang="en-US" sz="2400" dirty="0"/>
              <a:t> can take any number of arguments, but can only have one expression.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4E257-92D0-49CD-880F-8CF8776B173B}"/>
              </a:ext>
            </a:extLst>
          </p:cNvPr>
          <p:cNvSpPr txBox="1"/>
          <p:nvPr/>
        </p:nvSpPr>
        <p:spPr>
          <a:xfrm>
            <a:off x="685800" y="4648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Syntax :  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lambda </a:t>
            </a:r>
            <a:r>
              <a:rPr lang="en-US" sz="3200" i="1" dirty="0">
                <a:solidFill>
                  <a:srgbClr val="FF0000"/>
                </a:solidFill>
              </a:rPr>
              <a:t>arguments </a:t>
            </a:r>
            <a:r>
              <a:rPr lang="en-US" sz="3200" dirty="0">
                <a:solidFill>
                  <a:srgbClr val="FF0000"/>
                </a:solidFill>
              </a:rPr>
              <a:t>: </a:t>
            </a:r>
            <a:r>
              <a:rPr lang="en-US" sz="3200" i="1" dirty="0">
                <a:solidFill>
                  <a:srgbClr val="FF0000"/>
                </a:solidFill>
              </a:rPr>
              <a:t>expression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9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A08D5D-AD93-4852-BF01-C78F6726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4114800"/>
          </a:xfrm>
        </p:spPr>
        <p:txBody>
          <a:bodyPr>
            <a:normAutofit/>
          </a:bodyPr>
          <a:lstStyle/>
          <a:p>
            <a:r>
              <a:rPr lang="en-US" sz="6600" dirty="0"/>
              <a:t>Def function(x):</a:t>
            </a:r>
            <a:br>
              <a:rPr lang="en-US" sz="6600" dirty="0"/>
            </a:br>
            <a:r>
              <a:rPr lang="en-US" sz="6600" dirty="0"/>
              <a:t>	x = x* 5</a:t>
            </a:r>
            <a:br>
              <a:rPr lang="en-US" sz="6600" dirty="0"/>
            </a:br>
            <a:r>
              <a:rPr lang="en-US" sz="6600" dirty="0"/>
              <a:t>	double = x</a:t>
            </a:r>
            <a:br>
              <a:rPr lang="en-US" sz="6600" dirty="0"/>
            </a:br>
            <a:r>
              <a:rPr lang="en-US" sz="6600" dirty="0"/>
              <a:t>	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B6A5B4-99E9-4DB6-8355-7A45CA82102B}"/>
              </a:ext>
            </a:extLst>
          </p:cNvPr>
          <p:cNvSpPr txBox="1">
            <a:spLocks/>
          </p:cNvSpPr>
          <p:nvPr/>
        </p:nvSpPr>
        <p:spPr>
          <a:xfrm>
            <a:off x="762000" y="2352675"/>
            <a:ext cx="775335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Double = lambda x: x * 5</a:t>
            </a:r>
          </a:p>
        </p:txBody>
      </p:sp>
      <p:pic>
        <p:nvPicPr>
          <p:cNvPr id="5" name="Picture 4" descr="Image result for tom jerry happy gif">
            <a:extLst>
              <a:ext uri="{FF2B5EF4-FFF2-40B4-BE49-F238E27FC236}">
                <a16:creationId xmlns:a16="http://schemas.microsoft.com/office/drawing/2014/main" id="{44FF301D-69F0-4E9E-8DBD-4392D3EC9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882513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0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4B832-BB52-4BA2-84EA-92664E2B0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90"/>
          <a:stretch/>
        </p:blipFill>
        <p:spPr>
          <a:xfrm>
            <a:off x="442451" y="2514600"/>
            <a:ext cx="8259097" cy="205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E8BCD9-000C-4110-B352-4394957860ED}"/>
              </a:ext>
            </a:extLst>
          </p:cNvPr>
          <p:cNvSpPr txBox="1"/>
          <p:nvPr/>
        </p:nvSpPr>
        <p:spPr>
          <a:xfrm>
            <a:off x="342900" y="838200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Example : </a:t>
            </a:r>
            <a:r>
              <a:rPr lang="en-US" sz="3200" dirty="0"/>
              <a:t>Double of a Number using lambda Function </a:t>
            </a:r>
          </a:p>
        </p:txBody>
      </p:sp>
    </p:spTree>
    <p:extLst>
      <p:ext uri="{BB962C8B-B14F-4D97-AF65-F5344CB8AC3E}">
        <p14:creationId xmlns:p14="http://schemas.microsoft.com/office/powerpoint/2010/main" val="14492938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D25A5-9485-4DF8-A7E9-E334479D1D7A}"/>
              </a:ext>
            </a:extLst>
          </p:cNvPr>
          <p:cNvSpPr/>
          <p:nvPr/>
        </p:nvSpPr>
        <p:spPr>
          <a:xfrm>
            <a:off x="414769" y="414758"/>
            <a:ext cx="8194783" cy="97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Recursion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2ACA37-012E-4147-AC59-8217D81041C8}"/>
              </a:ext>
            </a:extLst>
          </p:cNvPr>
          <p:cNvSpPr/>
          <p:nvPr/>
        </p:nvSpPr>
        <p:spPr>
          <a:xfrm>
            <a:off x="246185" y="1730184"/>
            <a:ext cx="8651630" cy="235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Recursion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 is a way in which a function calls itself one or more times in its body. Usually, it is returning the return value of this function call.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If a function </a:t>
            </a:r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definition 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fulfils the condition of </a:t>
            </a:r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recursion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we call this function a </a:t>
            </a:r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recursive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 function.</a:t>
            </a:r>
            <a:endParaRPr lang="en-US" sz="2000" dirty="0"/>
          </a:p>
        </p:txBody>
      </p:sp>
      <p:pic>
        <p:nvPicPr>
          <p:cNvPr id="1028" name="Picture 4" descr="http://www.trytoprogram.com/images/python_recursion.jpg">
            <a:extLst>
              <a:ext uri="{FF2B5EF4-FFF2-40B4-BE49-F238E27FC236}">
                <a16:creationId xmlns:a16="http://schemas.microsoft.com/office/drawing/2014/main" id="{A79A244A-75C1-4BD4-A53B-DB143E36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55" y="3911544"/>
            <a:ext cx="4732460" cy="28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4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35E0E2-E3A5-45E7-A0CE-8B6312B33769}"/>
              </a:ext>
            </a:extLst>
          </p:cNvPr>
          <p:cNvSpPr/>
          <p:nvPr/>
        </p:nvSpPr>
        <p:spPr>
          <a:xfrm>
            <a:off x="304800" y="304800"/>
            <a:ext cx="8458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HOW RECURSION IS HANDLED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939CC-51E1-487A-8DFB-F27FEF95BCE3}"/>
              </a:ext>
            </a:extLst>
          </p:cNvPr>
          <p:cNvSpPr txBox="1"/>
          <p:nvPr/>
        </p:nvSpPr>
        <p:spPr>
          <a:xfrm>
            <a:off x="304800" y="1600200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time a function is called,  the function values, local variables, parameters, return addresses are pushed onto the stack, Over and Over again.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23B74A-3AFD-4C73-989F-FC7DFD68EC0C}"/>
              </a:ext>
            </a:extLst>
          </p:cNvPr>
          <p:cNvSpPr/>
          <p:nvPr/>
        </p:nvSpPr>
        <p:spPr>
          <a:xfrm>
            <a:off x="5943600" y="5604694"/>
            <a:ext cx="2590800" cy="1014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39A0A7-6328-4DF2-8FDB-41B0907F315E}"/>
              </a:ext>
            </a:extLst>
          </p:cNvPr>
          <p:cNvSpPr/>
          <p:nvPr/>
        </p:nvSpPr>
        <p:spPr>
          <a:xfrm>
            <a:off x="5936673" y="5097404"/>
            <a:ext cx="2590800" cy="1014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58A0E4-ACE5-43BD-A812-F49F0791777D}"/>
              </a:ext>
            </a:extLst>
          </p:cNvPr>
          <p:cNvSpPr/>
          <p:nvPr/>
        </p:nvSpPr>
        <p:spPr>
          <a:xfrm>
            <a:off x="5929746" y="4590114"/>
            <a:ext cx="2590800" cy="1014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64535F-7040-4216-BE25-39C00F9BA6E5}"/>
              </a:ext>
            </a:extLst>
          </p:cNvPr>
          <p:cNvSpPr/>
          <p:nvPr/>
        </p:nvSpPr>
        <p:spPr>
          <a:xfrm>
            <a:off x="5922819" y="4082824"/>
            <a:ext cx="2590800" cy="1014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0D3303-FC50-423A-B779-A709499421EC}"/>
              </a:ext>
            </a:extLst>
          </p:cNvPr>
          <p:cNvSpPr/>
          <p:nvPr/>
        </p:nvSpPr>
        <p:spPr>
          <a:xfrm>
            <a:off x="5915892" y="3575534"/>
            <a:ext cx="2590800" cy="1014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33AE-C55B-4310-ACE7-FC1E8D53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5969"/>
                </a:solidFill>
              </a:rPr>
              <a:t> Example</a:t>
            </a:r>
          </a:p>
        </p:txBody>
      </p:sp>
      <p:pic>
        <p:nvPicPr>
          <p:cNvPr id="4098" name="Picture 2" descr="http://1.bp.blogspot.com/-7SAb4GpUN-M/Vs_YhasaLPI/AAAAAAAADCU/BNxb1Tx7fyQ/s1600/recursion_for_while.jpg">
            <a:extLst>
              <a:ext uri="{FF2B5EF4-FFF2-40B4-BE49-F238E27FC236}">
                <a16:creationId xmlns:a16="http://schemas.microsoft.com/office/drawing/2014/main" id="{FC257E3B-7C61-4C25-8479-01AE377F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63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D9B4C5-88EC-42F2-A4F7-E79FEE19B302}"/>
              </a:ext>
            </a:extLst>
          </p:cNvPr>
          <p:cNvSpPr/>
          <p:nvPr/>
        </p:nvSpPr>
        <p:spPr>
          <a:xfrm>
            <a:off x="304800" y="762000"/>
            <a:ext cx="8610600" cy="5159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2400" b="1" dirty="0">
              <a:solidFill>
                <a:srgbClr val="252830"/>
              </a:solidFill>
              <a:latin typeface="Open Sans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52830"/>
                </a:solidFill>
                <a:latin typeface="Open Sans"/>
              </a:rPr>
              <a:t>Recursive functions make the code look clean and elegant.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52830"/>
                </a:solidFill>
                <a:latin typeface="Open Sans"/>
              </a:rPr>
              <a:t>A complex task can be broken down into simpler sub-problems using recursion.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52830"/>
                </a:solidFill>
                <a:latin typeface="Open Sans"/>
              </a:rPr>
              <a:t>Sequence generation is easier with recursion than using some nested iteration.</a:t>
            </a:r>
          </a:p>
          <a:p>
            <a:pPr>
              <a:lnSpc>
                <a:spcPct val="200000"/>
              </a:lnSpc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D612A-F0B4-420D-898E-879C6A5EF717}"/>
              </a:ext>
            </a:extLst>
          </p:cNvPr>
          <p:cNvSpPr txBox="1"/>
          <p:nvPr/>
        </p:nvSpPr>
        <p:spPr>
          <a:xfrm>
            <a:off x="304800" y="533400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5969"/>
                </a:solidFill>
              </a:rPr>
              <a:t>Advantage of recursion function</a:t>
            </a:r>
          </a:p>
        </p:txBody>
      </p:sp>
    </p:spTree>
    <p:extLst>
      <p:ext uri="{BB962C8B-B14F-4D97-AF65-F5344CB8AC3E}">
        <p14:creationId xmlns:p14="http://schemas.microsoft.com/office/powerpoint/2010/main" val="31728779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4C761-0A75-464C-A311-53085319F545}"/>
              </a:ext>
            </a:extLst>
          </p:cNvPr>
          <p:cNvSpPr txBox="1"/>
          <p:nvPr/>
        </p:nvSpPr>
        <p:spPr>
          <a:xfrm>
            <a:off x="304800" y="533400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5969"/>
                </a:solidFill>
              </a:rPr>
              <a:t>Disadvantage of recursion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CC53C1-CDDC-4C22-B496-4577C94BB195}"/>
              </a:ext>
            </a:extLst>
          </p:cNvPr>
          <p:cNvSpPr/>
          <p:nvPr/>
        </p:nvSpPr>
        <p:spPr>
          <a:xfrm>
            <a:off x="297873" y="1752600"/>
            <a:ext cx="8458200" cy="27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52830"/>
                </a:solidFill>
                <a:latin typeface="Open Sans"/>
              </a:rPr>
              <a:t>Sometimes the logic behind recursion is hard to follow through.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52830"/>
                </a:solidFill>
                <a:latin typeface="Open Sans"/>
              </a:rPr>
              <a:t>Recursive calls are expensive (inefficient) as they take up a lot of memory and time.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52830"/>
                </a:solidFill>
                <a:latin typeface="Open Sans"/>
              </a:rPr>
              <a:t>Recursive functions are hard to debug.</a:t>
            </a:r>
            <a:endParaRPr lang="en-US" sz="2400" b="0" i="0" dirty="0">
              <a:solidFill>
                <a:srgbClr val="25283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644796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B2C0C7-593F-4798-8BE1-57C27B4C4C67}"/>
              </a:ext>
            </a:extLst>
          </p:cNvPr>
          <p:cNvSpPr/>
          <p:nvPr/>
        </p:nvSpPr>
        <p:spPr>
          <a:xfrm>
            <a:off x="414769" y="414758"/>
            <a:ext cx="8194783" cy="97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Function Arguments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14A33-D697-4F82-86ED-6EBE1E6A834A}"/>
              </a:ext>
            </a:extLst>
          </p:cNvPr>
          <p:cNvSpPr txBox="1"/>
          <p:nvPr/>
        </p:nvSpPr>
        <p:spPr>
          <a:xfrm>
            <a:off x="414769" y="1600200"/>
            <a:ext cx="842443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 Arguments are the values that are passed to the function at run-time so that the function can do the designated task using these values.</a:t>
            </a:r>
          </a:p>
          <a:p>
            <a:pPr>
              <a:lnSpc>
                <a:spcPct val="150000"/>
              </a:lnSpc>
            </a:pPr>
            <a:br>
              <a:rPr lang="en-US" sz="2400" dirty="0"/>
            </a:br>
            <a:endParaRPr lang="en-US" sz="2400" dirty="0"/>
          </a:p>
        </p:txBody>
      </p:sp>
      <p:pic>
        <p:nvPicPr>
          <p:cNvPr id="5122" name="Picture 2" descr="Image result for python function arguments">
            <a:extLst>
              <a:ext uri="{FF2B5EF4-FFF2-40B4-BE49-F238E27FC236}">
                <a16:creationId xmlns:a16="http://schemas.microsoft.com/office/drawing/2014/main" id="{0EB08E0C-9923-41C5-B7B7-196AF815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6600"/>
            <a:ext cx="7696200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8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DB825305-C45D-4F3E-8637-D1908EA9B4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77724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5763BE-732D-4779-9054-BB9527096928}"/>
              </a:ext>
            </a:extLst>
          </p:cNvPr>
          <p:cNvSpPr txBox="1"/>
          <p:nvPr/>
        </p:nvSpPr>
        <p:spPr>
          <a:xfrm>
            <a:off x="533400" y="5867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41771467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0B7E-6863-4B6A-930F-2AD73E8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656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5969"/>
                </a:solidFill>
              </a:rPr>
              <a:t>TYPES OF ARGUMENTS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CE49C4-35B3-4A43-A111-0DDC20E8B1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367904"/>
              </p:ext>
            </p:extLst>
          </p:nvPr>
        </p:nvGraphicFramePr>
        <p:xfrm>
          <a:off x="0" y="1397000"/>
          <a:ext cx="9144000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94179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01A9DE-3704-4B51-8D11-89EF46C1C9A6}"/>
              </a:ext>
            </a:extLst>
          </p:cNvPr>
          <p:cNvSpPr/>
          <p:nvPr/>
        </p:nvSpPr>
        <p:spPr>
          <a:xfrm>
            <a:off x="342900" y="377279"/>
            <a:ext cx="8458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5969"/>
                </a:solidFill>
              </a:rPr>
              <a:t>DEFAULT ARGUMENT</a:t>
            </a:r>
            <a:endParaRPr lang="en-US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D7107-0D09-43D8-BBAE-19DE8645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9" y="4419600"/>
            <a:ext cx="9005471" cy="182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05D02F-7932-495C-BAAB-A69DEA4F68EE}"/>
              </a:ext>
            </a:extLst>
          </p:cNvPr>
          <p:cNvSpPr txBox="1"/>
          <p:nvPr/>
        </p:nvSpPr>
        <p:spPr>
          <a:xfrm>
            <a:off x="412164" y="1875219"/>
            <a:ext cx="845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Default values indicate that the function argument will take that value if no argument value is passed during function call. The default value is assigned by using assignment(=) </a:t>
            </a:r>
          </a:p>
        </p:txBody>
      </p:sp>
    </p:spTree>
    <p:extLst>
      <p:ext uri="{BB962C8B-B14F-4D97-AF65-F5344CB8AC3E}">
        <p14:creationId xmlns:p14="http://schemas.microsoft.com/office/powerpoint/2010/main" val="35357951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19F8C9-637B-41EF-8562-016C589DCD08}"/>
              </a:ext>
            </a:extLst>
          </p:cNvPr>
          <p:cNvSpPr/>
          <p:nvPr/>
        </p:nvSpPr>
        <p:spPr>
          <a:xfrm>
            <a:off x="342900" y="304800"/>
            <a:ext cx="8458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5969"/>
                </a:solidFill>
              </a:rPr>
              <a:t>KEYWORD ARGUMENT</a:t>
            </a:r>
            <a:endParaRPr lang="en-US" sz="4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FC026-C39A-43FE-BA9F-3A234958C8FB}"/>
              </a:ext>
            </a:extLst>
          </p:cNvPr>
          <p:cNvSpPr/>
          <p:nvPr/>
        </p:nvSpPr>
        <p:spPr>
          <a:xfrm>
            <a:off x="342900" y="1371600"/>
            <a:ext cx="8458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52830"/>
                </a:solidFill>
                <a:latin typeface="Open Sans"/>
              </a:rPr>
              <a:t>Python allows functions to be called using keyword arguments. </a:t>
            </a:r>
            <a:endParaRPr lang="en-US" sz="2800" dirty="0"/>
          </a:p>
        </p:txBody>
      </p:sp>
      <p:pic>
        <p:nvPicPr>
          <p:cNvPr id="1026" name="Picture 2" descr="Image result for keyword argument in python">
            <a:extLst>
              <a:ext uri="{FF2B5EF4-FFF2-40B4-BE49-F238E27FC236}">
                <a16:creationId xmlns:a16="http://schemas.microsoft.com/office/drawing/2014/main" id="{93DE3C0E-B371-49D8-88D7-C1D77D264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" t="32336" r="11128" b="9916"/>
          <a:stretch/>
        </p:blipFill>
        <p:spPr bwMode="auto">
          <a:xfrm>
            <a:off x="2895600" y="3765647"/>
            <a:ext cx="6248400" cy="287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E0D42D3C-100B-4A1D-9D8E-F0CEAEF4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69770"/>
            <a:ext cx="9144000" cy="1022024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-126960" rIns="91440" bIns="2856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52830"/>
                </a:solidFill>
                <a:effectLst/>
                <a:latin typeface="Consolas" panose="020B0609020204030204" pitchFamily="49" charset="0"/>
              </a:rPr>
              <a:t>Function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25283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52830"/>
                </a:solidFill>
                <a:effectLst/>
                <a:latin typeface="Consolas" panose="020B0609020204030204" pitchFamily="49" charset="0"/>
              </a:rPr>
              <a:t>def greet(msg = "Good morning!", name):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91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4C90FB-F92D-426A-B4D8-31BA3E1BC831}"/>
              </a:ext>
            </a:extLst>
          </p:cNvPr>
          <p:cNvSpPr/>
          <p:nvPr/>
        </p:nvSpPr>
        <p:spPr>
          <a:xfrm>
            <a:off x="315191" y="1890629"/>
            <a:ext cx="8458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5969"/>
                </a:solidFill>
              </a:rPr>
              <a:t>ARBITRARY ARGUMENTS</a:t>
            </a:r>
            <a:endParaRPr lang="en-US" sz="4400" b="1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62C3EC1-BCFB-41CB-A7F1-4130779C26B4}"/>
              </a:ext>
            </a:extLst>
          </p:cNvPr>
          <p:cNvSpPr/>
          <p:nvPr/>
        </p:nvSpPr>
        <p:spPr>
          <a:xfrm rot="16200000">
            <a:off x="4135582" y="210763"/>
            <a:ext cx="1025239" cy="57150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B251E-B2DD-4A4A-96AA-799F0275D24D}"/>
              </a:ext>
            </a:extLst>
          </p:cNvPr>
          <p:cNvSpPr/>
          <p:nvPr/>
        </p:nvSpPr>
        <p:spPr>
          <a:xfrm>
            <a:off x="886691" y="3580884"/>
            <a:ext cx="2743200" cy="1281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*</a:t>
            </a:r>
            <a:r>
              <a:rPr lang="en-US" sz="4000" dirty="0"/>
              <a:t>ARGS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C65796-2C8D-46D5-BA84-7E8B40FE4A1E}"/>
              </a:ext>
            </a:extLst>
          </p:cNvPr>
          <p:cNvSpPr/>
          <p:nvPr/>
        </p:nvSpPr>
        <p:spPr>
          <a:xfrm>
            <a:off x="5791200" y="3605126"/>
            <a:ext cx="2743200" cy="1281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**KWARGS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EE26F-7FE0-4450-9B51-B010CB7FCB3D}"/>
              </a:ext>
            </a:extLst>
          </p:cNvPr>
          <p:cNvSpPr txBox="1"/>
          <p:nvPr/>
        </p:nvSpPr>
        <p:spPr>
          <a:xfrm>
            <a:off x="581890" y="5181600"/>
            <a:ext cx="36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Non – Keyword Argument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2E12A-C6AD-4D94-9EB5-C3AC302D7D06}"/>
              </a:ext>
            </a:extLst>
          </p:cNvPr>
          <p:cNvSpPr txBox="1"/>
          <p:nvPr/>
        </p:nvSpPr>
        <p:spPr>
          <a:xfrm>
            <a:off x="5867400" y="5167745"/>
            <a:ext cx="36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Keyword Argument</a:t>
            </a:r>
          </a:p>
        </p:txBody>
      </p:sp>
    </p:spTree>
    <p:extLst>
      <p:ext uri="{BB962C8B-B14F-4D97-AF65-F5344CB8AC3E}">
        <p14:creationId xmlns:p14="http://schemas.microsoft.com/office/powerpoint/2010/main" val="15493354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ABF109-A1BB-473E-8DD2-F8EC2820A7A3}"/>
              </a:ext>
            </a:extLst>
          </p:cNvPr>
          <p:cNvSpPr/>
          <p:nvPr/>
        </p:nvSpPr>
        <p:spPr>
          <a:xfrm>
            <a:off x="381000" y="381000"/>
            <a:ext cx="8305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*</a:t>
            </a:r>
            <a:r>
              <a:rPr lang="en-US" sz="4000" dirty="0" err="1"/>
              <a:t>args</a:t>
            </a:r>
            <a:r>
              <a:rPr lang="en-US" sz="4000" dirty="0"/>
              <a:t> -  Non keyword Arguments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D9379-7F64-44FB-9626-C7C497921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5000" b="-6890"/>
          <a:stretch/>
        </p:blipFill>
        <p:spPr>
          <a:xfrm>
            <a:off x="152400" y="2438400"/>
            <a:ext cx="8991600" cy="2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98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9601CE-EFAC-4D00-A931-81DEB3FBB500}"/>
              </a:ext>
            </a:extLst>
          </p:cNvPr>
          <p:cNvSpPr/>
          <p:nvPr/>
        </p:nvSpPr>
        <p:spPr>
          <a:xfrm>
            <a:off x="381000" y="381000"/>
            <a:ext cx="8305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**</a:t>
            </a:r>
            <a:r>
              <a:rPr lang="en-US" sz="4000" dirty="0" err="1"/>
              <a:t>kwargs</a:t>
            </a:r>
            <a:r>
              <a:rPr lang="en-US" sz="4000" dirty="0"/>
              <a:t> -  Non keyword Arguments</a:t>
            </a:r>
          </a:p>
        </p:txBody>
      </p:sp>
      <p:pic>
        <p:nvPicPr>
          <p:cNvPr id="2050" name="Picture 2" descr="Image result for **kwargs python example">
            <a:extLst>
              <a:ext uri="{FF2B5EF4-FFF2-40B4-BE49-F238E27FC236}">
                <a16:creationId xmlns:a16="http://schemas.microsoft.com/office/drawing/2014/main" id="{FA4C2AA8-361C-429B-8962-46B5D656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2590800"/>
            <a:ext cx="9144000" cy="271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20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1389</Words>
  <Application>Microsoft Office PowerPoint</Application>
  <PresentationFormat>On-screen Show (4:3)</PresentationFormat>
  <Paragraphs>272</Paragraphs>
  <Slides>95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arial</vt:lpstr>
      <vt:lpstr>arial</vt:lpstr>
      <vt:lpstr>Calibri</vt:lpstr>
      <vt:lpstr>Calibri Light</vt:lpstr>
      <vt:lpstr>Consolas</vt:lpstr>
      <vt:lpstr>Hind</vt:lpstr>
      <vt:lpstr>Open Sans</vt:lpstr>
      <vt:lpstr>Tw Cen MT</vt:lpstr>
      <vt:lpstr>Wingdings</vt:lpstr>
      <vt:lpstr>Office Theme</vt:lpstr>
      <vt:lpstr>Custom Design</vt:lpstr>
      <vt:lpstr>PowerPoint Presentation</vt:lpstr>
      <vt:lpstr>What is Python…?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Arithmetic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Liner if-else Statement</vt:lpstr>
      <vt:lpstr>PowerPoint Presentation</vt:lpstr>
      <vt:lpstr>LOOP</vt:lpstr>
      <vt:lpstr>PowerPoint Presentation</vt:lpstr>
      <vt:lpstr>PowerPoint Presentation</vt:lpstr>
      <vt:lpstr> Syntax Comparison</vt:lpstr>
      <vt:lpstr>LOOPS Comes to rescue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 function append the value at the last of the list. If we have to insert a value in between list. Then the code will be as follows:</vt:lpstr>
      <vt:lpstr>PowerPoint Presentation</vt:lpstr>
      <vt:lpstr>Pop function will delete the value from the last of the list. If we have to delete a value from  between list. Then the code will be as follows: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 function(x):  x = x* 5  double = x  </vt:lpstr>
      <vt:lpstr>PowerPoint Presentation</vt:lpstr>
      <vt:lpstr>PowerPoint Presentation</vt:lpstr>
      <vt:lpstr>PowerPoint Presentation</vt:lpstr>
      <vt:lpstr> Example</vt:lpstr>
      <vt:lpstr>PowerPoint Presentation</vt:lpstr>
      <vt:lpstr>PowerPoint Presentation</vt:lpstr>
      <vt:lpstr>PowerPoint Presentation</vt:lpstr>
      <vt:lpstr>TYPES OF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ESS Institute</cp:lastModifiedBy>
  <cp:revision>61</cp:revision>
  <dcterms:created xsi:type="dcterms:W3CDTF">2019-04-14T08:01:35Z</dcterms:created>
  <dcterms:modified xsi:type="dcterms:W3CDTF">2022-07-08T11:06:37Z</dcterms:modified>
</cp:coreProperties>
</file>